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TxStyle/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TxStyle/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TxStyle/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4815"/>
  </p:normalViewPr>
  <p:slideViewPr>
    <p:cSldViewPr snapToGrid="0">
      <p:cViewPr varScale="1">
        <p:scale>
          <a:sx n="109" d="100"/>
          <a:sy n="109" d="100"/>
        </p:scale>
        <p:origin x="636" y="14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5736308A-1384-499C-8AFF-53984BC3BFC9}" type="datetime1">
              <a:rPr lang="ru-RU"/>
              <a:pPr lvl="0">
                <a:defRPr/>
              </a:pPr>
              <a:t>22.01.2024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8B6653DB-4FEC-495D-BA3B-DAC4A1AD7518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8B6653DB-4FEC-495D-BA3B-DAC4A1AD7518}" type="slidenum">
              <a:rPr lang="en-US"/>
              <a:pPr lvl="0"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AFDE-A095-45F4-85DA-488348372527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A169-97AC-44E9-AF4E-CA0D47B38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461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AFDE-A095-45F4-85DA-488348372527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A169-97AC-44E9-AF4E-CA0D47B38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751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AFDE-A095-45F4-85DA-488348372527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A169-97AC-44E9-AF4E-CA0D47B38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28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AFDE-A095-45F4-85DA-488348372527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A169-97AC-44E9-AF4E-CA0D47B38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562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AFDE-A095-45F4-85DA-488348372527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A169-97AC-44E9-AF4E-CA0D47B38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11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AFDE-A095-45F4-85DA-488348372527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A169-97AC-44E9-AF4E-CA0D47B38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123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AFDE-A095-45F4-85DA-488348372527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A169-97AC-44E9-AF4E-CA0D47B38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29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AFDE-A095-45F4-85DA-488348372527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A169-97AC-44E9-AF4E-CA0D47B38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402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AFDE-A095-45F4-85DA-488348372527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A169-97AC-44E9-AF4E-CA0D47B38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41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AFDE-A095-45F4-85DA-488348372527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A169-97AC-44E9-AF4E-CA0D47B38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652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AFDE-A095-45F4-85DA-488348372527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A169-97AC-44E9-AF4E-CA0D47B38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60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8AFDE-A095-45F4-85DA-488348372527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FA169-97AC-44E9-AF4E-CA0D47B38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40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microsoft.com/office/2007/relationships/hdphoto" Target="../media/hdphoto4.wdp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microsoft.com/office/2007/relationships/hdphoto" Target="../media/hdphoto5.wdp"/><Relationship Id="rId5" Type="http://schemas.openxmlformats.org/officeDocument/2006/relationships/image" Target="../media/image13.png"/><Relationship Id="rId10" Type="http://schemas.openxmlformats.org/officeDocument/2006/relationships/image" Target="../media/image26.png"/><Relationship Id="rId4" Type="http://schemas.openxmlformats.org/officeDocument/2006/relationships/image" Target="../media/image12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.png"/><Relationship Id="rId4" Type="http://schemas.openxmlformats.org/officeDocument/2006/relationships/image" Target="../media/image32.png"/><Relationship Id="rId9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8.png"/><Relationship Id="rId21" Type="http://schemas.openxmlformats.org/officeDocument/2006/relationships/image" Target="../media/image3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4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.png"/><Relationship Id="rId21" Type="http://schemas.microsoft.com/office/2007/relationships/hdphoto" Target="../media/hdphoto1.wdp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8.png"/><Relationship Id="rId16" Type="http://schemas.openxmlformats.org/officeDocument/2006/relationships/image" Target="../media/image48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23" Type="http://schemas.openxmlformats.org/officeDocument/2006/relationships/image" Target="../media/image3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image" Target="../media/image8.png"/><Relationship Id="rId21" Type="http://schemas.openxmlformats.org/officeDocument/2006/relationships/image" Target="../media/image71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5" Type="http://schemas.openxmlformats.org/officeDocument/2006/relationships/image" Target="../media/image75.png"/><Relationship Id="rId2" Type="http://schemas.openxmlformats.org/officeDocument/2006/relationships/image" Target="../media/image7.jpeg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24" Type="http://schemas.openxmlformats.org/officeDocument/2006/relationships/image" Target="../media/image74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23" Type="http://schemas.openxmlformats.org/officeDocument/2006/relationships/image" Target="../media/image73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4" Type="http://schemas.openxmlformats.org/officeDocument/2006/relationships/image" Target="../media/image54.jpeg"/><Relationship Id="rId9" Type="http://schemas.openxmlformats.org/officeDocument/2006/relationships/image" Target="../media/image59.png"/><Relationship Id="rId14" Type="http://schemas.openxmlformats.org/officeDocument/2006/relationships/image" Target="../media/image64.png"/><Relationship Id="rId22" Type="http://schemas.openxmlformats.org/officeDocument/2006/relationships/image" Target="../media/image7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26" Type="http://schemas.openxmlformats.org/officeDocument/2006/relationships/image" Target="../media/image18.png"/><Relationship Id="rId3" Type="http://schemas.openxmlformats.org/officeDocument/2006/relationships/image" Target="../media/image8.png"/><Relationship Id="rId21" Type="http://schemas.openxmlformats.org/officeDocument/2006/relationships/image" Target="../media/image71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5" Type="http://schemas.openxmlformats.org/officeDocument/2006/relationships/image" Target="../media/image75.png"/><Relationship Id="rId2" Type="http://schemas.openxmlformats.org/officeDocument/2006/relationships/image" Target="../media/image7.jpeg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24" Type="http://schemas.openxmlformats.org/officeDocument/2006/relationships/image" Target="../media/image74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23" Type="http://schemas.openxmlformats.org/officeDocument/2006/relationships/image" Target="../media/image73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4" Type="http://schemas.openxmlformats.org/officeDocument/2006/relationships/image" Target="../media/image54.jpeg"/><Relationship Id="rId9" Type="http://schemas.openxmlformats.org/officeDocument/2006/relationships/image" Target="../media/image59.png"/><Relationship Id="rId14" Type="http://schemas.openxmlformats.org/officeDocument/2006/relationships/image" Target="../media/image64.png"/><Relationship Id="rId22" Type="http://schemas.openxmlformats.org/officeDocument/2006/relationships/image" Target="../media/image7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7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83" y="1176638"/>
            <a:ext cx="8057584" cy="54993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5235" y="-1106444"/>
            <a:ext cx="9144000" cy="2387600"/>
          </a:xfrm>
        </p:spPr>
        <p:txBody>
          <a:bodyPr/>
          <a:lstStyle/>
          <a:p>
            <a:r>
              <a:rPr lang="ru-RU" dirty="0"/>
              <a:t>М</a:t>
            </a:r>
            <a:r>
              <a:rPr lang="ru-RU" dirty="0" smtClean="0"/>
              <a:t>атематика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037324" y="6029608"/>
            <a:ext cx="5025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Выполнила: учитель </a:t>
            </a:r>
            <a:r>
              <a:rPr lang="ru-RU" dirty="0" smtClean="0"/>
              <a:t>МАОУ </a:t>
            </a:r>
            <a:r>
              <a:rPr lang="ru-RU" dirty="0" smtClean="0"/>
              <a:t>СШ №4 </a:t>
            </a:r>
            <a:r>
              <a:rPr lang="ru-RU" dirty="0" err="1" smtClean="0"/>
              <a:t>г.Красноярска</a:t>
            </a:r>
            <a:endParaRPr lang="ru-RU" dirty="0" smtClean="0"/>
          </a:p>
          <a:p>
            <a:r>
              <a:rPr lang="ru-RU" dirty="0" smtClean="0"/>
              <a:t>              Легостаева Наталья Викторовна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571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200" name="Picture 8" descr="Картинки по запросу рабочий стол планш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70" y="554499"/>
            <a:ext cx="10647630" cy="594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планшет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4" y="-149384"/>
            <a:ext cx="11353046" cy="712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4226" y="4651547"/>
            <a:ext cx="1285875" cy="12668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4883" y="3764308"/>
            <a:ext cx="1219200" cy="12382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8312" y="2855423"/>
            <a:ext cx="1247775" cy="1238250"/>
          </a:xfrm>
          <a:prstGeom prst="rect">
            <a:avLst/>
          </a:prstGeom>
        </p:spPr>
      </p:pic>
      <p:pic>
        <p:nvPicPr>
          <p:cNvPr id="15" name="Picture 2" descr="Картинки по запросу кузя из компьютерных игр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8" b="99444" l="4063" r="477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585" y="3218888"/>
            <a:ext cx="2455031" cy="138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41356" y="2205197"/>
            <a:ext cx="1335676" cy="1253227"/>
          </a:xfrm>
          <a:prstGeom prst="rect">
            <a:avLst/>
          </a:prstGeom>
        </p:spPr>
      </p:pic>
      <p:sp>
        <p:nvSpPr>
          <p:cNvPr id="5" name="Прямоугольная выноска 4"/>
          <p:cNvSpPr/>
          <p:nvPr/>
        </p:nvSpPr>
        <p:spPr>
          <a:xfrm>
            <a:off x="3032911" y="1582578"/>
            <a:ext cx="2468578" cy="1396566"/>
          </a:xfrm>
          <a:prstGeom prst="wedgeRectCallout">
            <a:avLst>
              <a:gd name="adj1" fmla="val -48409"/>
              <a:gd name="adj2" fmla="val 1059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Ребята, помогите мне, пожалуйста,  решить примеры.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63883" y="5033288"/>
            <a:ext cx="3177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1 уровень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5371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200" name="Picture 8" descr="Картинки по запросу рабочий стол планш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70" y="554499"/>
            <a:ext cx="10647630" cy="594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планшет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4" y="-149384"/>
            <a:ext cx="11353046" cy="712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4226" y="4651547"/>
            <a:ext cx="1285875" cy="12668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4883" y="3764308"/>
            <a:ext cx="1219200" cy="12382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8312" y="2855423"/>
            <a:ext cx="1247775" cy="1238250"/>
          </a:xfrm>
          <a:prstGeom prst="rect">
            <a:avLst/>
          </a:prstGeom>
        </p:spPr>
      </p:pic>
      <p:pic>
        <p:nvPicPr>
          <p:cNvPr id="15" name="Picture 2" descr="Картинки по запросу кузя из компьютерных игр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8" b="99444" l="4063" r="477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226" y="3175905"/>
            <a:ext cx="2455031" cy="138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41356" y="2205197"/>
            <a:ext cx="1335676" cy="12532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04373" y="5467194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4   7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84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200" name="Picture 8" descr="Картинки по запросу рабочий стол планш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70" y="554499"/>
            <a:ext cx="10647630" cy="594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планшет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4" y="-149384"/>
            <a:ext cx="11353046" cy="712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4226" y="4651547"/>
            <a:ext cx="1285875" cy="12668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4883" y="3764308"/>
            <a:ext cx="1219200" cy="12382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8312" y="2855423"/>
            <a:ext cx="1247775" cy="1238250"/>
          </a:xfrm>
          <a:prstGeom prst="rect">
            <a:avLst/>
          </a:prstGeom>
        </p:spPr>
      </p:pic>
      <p:pic>
        <p:nvPicPr>
          <p:cNvPr id="15" name="Picture 2" descr="Картинки по запросу кузя из компьютерных игр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8" b="99444" l="4063" r="477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883" y="2338317"/>
            <a:ext cx="2455031" cy="138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41356" y="2205197"/>
            <a:ext cx="1335676" cy="12532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04373" y="5467194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4   7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63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200" name="Picture 8" descr="Картинки по запросу рабочий стол планш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70" y="554499"/>
            <a:ext cx="10647630" cy="594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планшет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4" y="-149384"/>
            <a:ext cx="11353046" cy="712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4226" y="4651547"/>
            <a:ext cx="1285875" cy="12668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4883" y="3764308"/>
            <a:ext cx="1219200" cy="12382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8312" y="2855423"/>
            <a:ext cx="1247775" cy="1238250"/>
          </a:xfrm>
          <a:prstGeom prst="rect">
            <a:avLst/>
          </a:prstGeom>
        </p:spPr>
      </p:pic>
      <p:pic>
        <p:nvPicPr>
          <p:cNvPr id="15" name="Picture 2" descr="Картинки по запросу кузя из компьютерных игр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8" b="99444" l="4063" r="477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883" y="2338317"/>
            <a:ext cx="2455031" cy="138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41356" y="2205197"/>
            <a:ext cx="1335676" cy="12532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04373" y="5467194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4   7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89434" y="4585929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9   5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72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200" name="Picture 8" descr="Картинки по запросу рабочий стол планш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70" y="554499"/>
            <a:ext cx="10647630" cy="594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планшет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4" y="-149384"/>
            <a:ext cx="11353046" cy="712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4226" y="4651547"/>
            <a:ext cx="1285875" cy="12668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4883" y="3764308"/>
            <a:ext cx="1219200" cy="12382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8312" y="2855423"/>
            <a:ext cx="1247775" cy="1238250"/>
          </a:xfrm>
          <a:prstGeom prst="rect">
            <a:avLst/>
          </a:prstGeom>
        </p:spPr>
      </p:pic>
      <p:pic>
        <p:nvPicPr>
          <p:cNvPr id="15" name="Picture 2" descr="Картинки по запросу кузя из компьютерных игр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8" b="99444" l="4063" r="477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2" y="1420033"/>
            <a:ext cx="2455031" cy="138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41356" y="2205197"/>
            <a:ext cx="1335676" cy="12532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04373" y="5467194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4   7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89434" y="4585929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9   5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2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200" name="Picture 8" descr="Картинки по запросу рабочий стол планш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70" y="554499"/>
            <a:ext cx="10647630" cy="594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планшет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4" y="-149384"/>
            <a:ext cx="11353046" cy="712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4226" y="4651547"/>
            <a:ext cx="1285875" cy="12668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4883" y="3764308"/>
            <a:ext cx="1219200" cy="12382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8312" y="2855423"/>
            <a:ext cx="1247775" cy="1238250"/>
          </a:xfrm>
          <a:prstGeom prst="rect">
            <a:avLst/>
          </a:prstGeom>
        </p:spPr>
      </p:pic>
      <p:pic>
        <p:nvPicPr>
          <p:cNvPr id="15" name="Picture 2" descr="Картинки по запросу кузя из компьютерных игр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8" b="99444" l="4063" r="477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2" y="1420033"/>
            <a:ext cx="2455031" cy="138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41356" y="2205197"/>
            <a:ext cx="1335676" cy="12532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04373" y="5467194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4   7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89434" y="4585929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9   5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74190" y="3686443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8   7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2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200" name="Picture 8" descr="Картинки по запросу рабочий стол планш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70" y="554499"/>
            <a:ext cx="10647630" cy="594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планшет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4" y="-149384"/>
            <a:ext cx="11353046" cy="712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4226" y="4651547"/>
            <a:ext cx="1285875" cy="12668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4883" y="3764308"/>
            <a:ext cx="1219200" cy="12382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8312" y="2855423"/>
            <a:ext cx="1247775" cy="1238250"/>
          </a:xfrm>
          <a:prstGeom prst="rect">
            <a:avLst/>
          </a:prstGeom>
        </p:spPr>
      </p:pic>
      <p:pic>
        <p:nvPicPr>
          <p:cNvPr id="15" name="Picture 2" descr="Картинки по запросу кузя из компьютерных игр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8" b="99444" l="4063" r="477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2" y="1420033"/>
            <a:ext cx="2455031" cy="138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41356" y="2205197"/>
            <a:ext cx="1335676" cy="12532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04373" y="5467194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4   7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89434" y="4585929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9   5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74190" y="3686443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8   7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7104787" y="956747"/>
            <a:ext cx="2061172" cy="1033873"/>
          </a:xfrm>
          <a:prstGeom prst="wedgeRectCallout">
            <a:avLst>
              <a:gd name="adj1" fmla="val -75599"/>
              <a:gd name="adj2" fmla="val 510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 понял! Последний пример я решу сам.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98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200" name="Picture 8" descr="Картинки по запросу рабочий стол планш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70" y="554499"/>
            <a:ext cx="10647630" cy="594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планшет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4" y="-149384"/>
            <a:ext cx="11353046" cy="712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4226" y="4651547"/>
            <a:ext cx="1285875" cy="12668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4883" y="3764308"/>
            <a:ext cx="1219200" cy="12382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8312" y="2855423"/>
            <a:ext cx="1247775" cy="1238250"/>
          </a:xfrm>
          <a:prstGeom prst="rect">
            <a:avLst/>
          </a:prstGeom>
        </p:spPr>
      </p:pic>
      <p:pic>
        <p:nvPicPr>
          <p:cNvPr id="15" name="Picture 2" descr="Картинки по запросу кузя из компьютерных игр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8" b="99444" l="4063" r="477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516" y="815452"/>
            <a:ext cx="2455031" cy="138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41356" y="2205197"/>
            <a:ext cx="1335676" cy="12532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04373" y="5467194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4   7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89434" y="4585929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9   5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74190" y="3686443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8   7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8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200" name="Picture 8" descr="Картинки по запросу рабочий стол планш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70" y="554499"/>
            <a:ext cx="10647630" cy="594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планшет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4" y="-149384"/>
            <a:ext cx="11353046" cy="712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4226" y="4651547"/>
            <a:ext cx="1285875" cy="12668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4883" y="3764308"/>
            <a:ext cx="1219200" cy="12382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8312" y="2855423"/>
            <a:ext cx="1247775" cy="1238250"/>
          </a:xfrm>
          <a:prstGeom prst="rect">
            <a:avLst/>
          </a:prstGeom>
        </p:spPr>
      </p:pic>
      <p:pic>
        <p:nvPicPr>
          <p:cNvPr id="15" name="Picture 2" descr="Картинки по запросу кузя из компьютерных игр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8" b="99444" l="4063" r="477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516" y="815452"/>
            <a:ext cx="2455031" cy="138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04373" y="5467194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4   7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89434" y="4585929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9   5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74190" y="3686443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8   7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0316" y="2205197"/>
            <a:ext cx="1470396" cy="136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6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200" name="Picture 8" descr="Картинки по запросу рабочий стол планш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70" y="554499"/>
            <a:ext cx="10647630" cy="594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планшет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4" y="-149384"/>
            <a:ext cx="11353046" cy="712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4226" y="4651547"/>
            <a:ext cx="1285875" cy="12668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4883" y="3764308"/>
            <a:ext cx="1219200" cy="12382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8312" y="2855423"/>
            <a:ext cx="1247775" cy="1238250"/>
          </a:xfrm>
          <a:prstGeom prst="rect">
            <a:avLst/>
          </a:prstGeom>
        </p:spPr>
      </p:pic>
      <p:pic>
        <p:nvPicPr>
          <p:cNvPr id="15" name="Picture 2" descr="Картинки по запросу кузя из компьютерных игр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8" b="99444" l="4063" r="477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516" y="815452"/>
            <a:ext cx="2455031" cy="138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04373" y="5467194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4   7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89434" y="4585929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9   5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74190" y="3686443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8   7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0316" y="2205197"/>
            <a:ext cx="1470396" cy="1363008"/>
          </a:xfrm>
          <a:prstGeom prst="rect">
            <a:avLst/>
          </a:prstGeom>
        </p:spPr>
      </p:pic>
      <p:pic>
        <p:nvPicPr>
          <p:cNvPr id="17" name="Picture 2" descr="Картинки по запросу грустный смайлик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292" y="2161281"/>
            <a:ext cx="1406960" cy="138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ьная выноска 2"/>
          <p:cNvSpPr/>
          <p:nvPr/>
        </p:nvSpPr>
        <p:spPr>
          <a:xfrm>
            <a:off x="8222244" y="3686443"/>
            <a:ext cx="2225456" cy="965104"/>
          </a:xfrm>
          <a:prstGeom prst="wedgeEllipseCallout">
            <a:avLst>
              <a:gd name="adj1" fmla="val 3970"/>
              <a:gd name="adj2" fmla="val -950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Пример решен неверно!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334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050" y="0"/>
            <a:ext cx="9058276" cy="678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758" b="81452" l="66049" r="97942">
                        <a14:foregroundMark x1="95679" y1="41935" x2="95679" y2="41935"/>
                        <a14:foregroundMark x1="95679" y1="41935" x2="95679" y2="41935"/>
                        <a14:foregroundMark x1="93004" y1="33468" x2="93004" y2="33468"/>
                        <a14:foregroundMark x1="93004" y1="33468" x2="93004" y2="33468"/>
                        <a14:foregroundMark x1="88683" y1="26210" x2="88683" y2="26210"/>
                        <a14:foregroundMark x1="88683" y1="26210" x2="88683" y2="26210"/>
                        <a14:foregroundMark x1="70370" y1="35887" x2="70370" y2="35887"/>
                        <a14:foregroundMark x1="70370" y1="35887" x2="70370" y2="35887"/>
                        <a14:foregroundMark x1="73457" y1="29032" x2="73457" y2="29032"/>
                        <a14:foregroundMark x1="73457" y1="29032" x2="73457" y2="29032"/>
                        <a14:foregroundMark x1="78395" y1="24194" x2="78395" y2="24194"/>
                        <a14:foregroundMark x1="78395" y1="24194" x2="78395" y2="24194"/>
                        <a14:foregroundMark x1="82510" y1="22581" x2="82510" y2="22581"/>
                        <a14:foregroundMark x1="82510" y1="22581" x2="82510" y2="22581"/>
                        <a14:foregroundMark x1="82716" y1="22177" x2="82716" y2="22177"/>
                        <a14:foregroundMark x1="84979" y1="22581" x2="84979" y2="22581"/>
                        <a14:foregroundMark x1="84979" y1="22581" x2="84979" y2="22581"/>
                        <a14:foregroundMark x1="84979" y1="22581" x2="84979" y2="22581"/>
                        <a14:foregroundMark x1="75720" y1="24597" x2="75720" y2="24597"/>
                        <a14:foregroundMark x1="75720" y1="24597" x2="75720" y2="24597"/>
                        <a14:foregroundMark x1="87654" y1="23790" x2="87654" y2="23790"/>
                        <a14:foregroundMark x1="87654" y1="23790" x2="87654" y2="23790"/>
                        <a14:foregroundMark x1="67490" y1="48790" x2="67490" y2="48790"/>
                        <a14:foregroundMark x1="67490" y1="48790" x2="67490" y2="48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96" t="19851" r="1374" b="18732"/>
          <a:stretch/>
        </p:blipFill>
        <p:spPr bwMode="auto">
          <a:xfrm>
            <a:off x="2093870" y="4488293"/>
            <a:ext cx="1898708" cy="185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758" b="80645" l="33128" r="66255">
                        <a14:foregroundMark x1="54115" y1="22581" x2="54115" y2="22581"/>
                        <a14:foregroundMark x1="54115" y1="22581" x2="54115" y2="22581"/>
                        <a14:foregroundMark x1="55350" y1="23387" x2="55350" y2="23387"/>
                        <a14:foregroundMark x1="63786" y1="49194" x2="63786" y2="49194"/>
                        <a14:foregroundMark x1="63786" y1="49194" x2="63786" y2="49194"/>
                        <a14:foregroundMark x1="62551" y1="38710" x2="62551" y2="38710"/>
                        <a14:foregroundMark x1="62551" y1="38710" x2="62551" y2="38710"/>
                        <a14:foregroundMark x1="61317" y1="35484" x2="61317" y2="35484"/>
                        <a14:foregroundMark x1="61317" y1="35484" x2="61317" y2="35484"/>
                        <a14:foregroundMark x1="57202" y1="27419" x2="57202" y2="27419"/>
                        <a14:foregroundMark x1="57202" y1="27419" x2="57202" y2="27419"/>
                        <a14:foregroundMark x1="42798" y1="26210" x2="42798" y2="26210"/>
                        <a14:foregroundMark x1="42798" y1="26210" x2="42798" y2="26210"/>
                        <a14:foregroundMark x1="46708" y1="24597" x2="46708" y2="24597"/>
                        <a14:foregroundMark x1="46708" y1="24597" x2="46708" y2="24597"/>
                        <a14:foregroundMark x1="48560" y1="22984" x2="48560" y2="22984"/>
                        <a14:foregroundMark x1="48560" y1="22984" x2="48560" y2="22984"/>
                        <a14:foregroundMark x1="37449" y1="35484" x2="37449" y2="35484"/>
                        <a14:foregroundMark x1="37449" y1="35484" x2="37449" y2="35484"/>
                        <a14:foregroundMark x1="40741" y1="29032" x2="40741" y2="29032"/>
                        <a14:foregroundMark x1="40741" y1="29032" x2="40741" y2="29032"/>
                        <a14:foregroundMark x1="45267" y1="24597" x2="45267" y2="24597"/>
                        <a14:foregroundMark x1="45267" y1="24597" x2="45267" y2="24597"/>
                        <a14:foregroundMark x1="50412" y1="20161" x2="50412" y2="20161"/>
                        <a14:foregroundMark x1="50412" y1="20161" x2="50412" y2="201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43" t="19211" r="33373" b="19373"/>
          <a:stretch/>
        </p:blipFill>
        <p:spPr bwMode="auto">
          <a:xfrm>
            <a:off x="2093870" y="2580237"/>
            <a:ext cx="2020293" cy="190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952" b="81048" l="1852" r="33333">
                        <a14:foregroundMark x1="13992" y1="22984" x2="13992" y2="22984"/>
                        <a14:foregroundMark x1="13992" y1="22984" x2="13992" y2="22984"/>
                        <a14:foregroundMark x1="4527" y1="36290" x2="4527" y2="36290"/>
                        <a14:foregroundMark x1="4527" y1="36290" x2="4527" y2="36290"/>
                        <a14:foregroundMark x1="8642" y1="27823" x2="8642" y2="27823"/>
                        <a14:foregroundMark x1="8642" y1="27823" x2="8642" y2="27823"/>
                        <a14:foregroundMark x1="11111" y1="25806" x2="11111" y2="25806"/>
                        <a14:foregroundMark x1="11111" y1="25806" x2="11111" y2="25806"/>
                        <a14:foregroundMark x1="29012" y1="33871" x2="29012" y2="33871"/>
                        <a14:foregroundMark x1="29012" y1="33871" x2="29012" y2="33871"/>
                        <a14:foregroundMark x1="25720" y1="27419" x2="25720" y2="27419"/>
                        <a14:foregroundMark x1="25720" y1="27419" x2="25720" y2="27419"/>
                        <a14:foregroundMark x1="20988" y1="23790" x2="20988" y2="23790"/>
                        <a14:foregroundMark x1="20988" y1="23790" x2="20988" y2="23790"/>
                        <a14:foregroundMark x1="22634" y1="23790" x2="22634" y2="23790"/>
                        <a14:foregroundMark x1="22634" y1="23790" x2="22634" y2="23790"/>
                        <a14:foregroundMark x1="18519" y1="21371" x2="18519" y2="21371"/>
                        <a14:foregroundMark x1="18519" y1="21371" x2="18519" y2="21371"/>
                        <a14:foregroundMark x1="16872" y1="21371" x2="16872" y2="21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11" r="66403" b="18814"/>
          <a:stretch/>
        </p:blipFill>
        <p:spPr bwMode="auto">
          <a:xfrm>
            <a:off x="1972285" y="688064"/>
            <a:ext cx="2109263" cy="197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24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200" name="Picture 8" descr="Картинки по запросу рабочий стол планш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70" y="554499"/>
            <a:ext cx="10647630" cy="594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планшет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4" y="-149384"/>
            <a:ext cx="11353046" cy="712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артинки по запросу кузя из компьютерных игр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637" b="84369" l="12200" r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70" y="2631946"/>
            <a:ext cx="3872456" cy="386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4988459" y="1910281"/>
            <a:ext cx="4716856" cy="2245260"/>
          </a:xfrm>
          <a:prstGeom prst="wedgeRoundRectCallout">
            <a:avLst>
              <a:gd name="adj1" fmla="val -79566"/>
              <a:gd name="adj2" fmla="val 842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Эх, я проиграл ! Ничего не понимаю, почему пример решен неправильно?</a:t>
            </a:r>
          </a:p>
          <a:p>
            <a:pPr algn="ctr"/>
            <a:r>
              <a:rPr lang="ru-RU" dirty="0" smtClean="0"/>
              <a:t>Я делал всё, как вы! </a:t>
            </a:r>
          </a:p>
          <a:p>
            <a:pPr algn="ctr"/>
            <a:endParaRPr lang="ru-RU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5636" y="2205197"/>
            <a:ext cx="1470396" cy="136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5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38200" y="-13169"/>
            <a:ext cx="10320950" cy="6871169"/>
          </a:xfrm>
          <a:prstGeom prst="rect">
            <a:avLst/>
          </a:prstGeom>
        </p:spPr>
      </p:pic>
      <p:sp>
        <p:nvSpPr>
          <p:cNvPr id="7" name="Заголовок 1"/>
          <p:cNvSpPr txBox="1"/>
          <p:nvPr/>
        </p:nvSpPr>
        <p:spPr>
          <a:xfrm>
            <a:off x="2706986" y="428098"/>
            <a:ext cx="8723014" cy="3846245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</a:rPr>
              <a:t>Тема урока:</a:t>
            </a:r>
          </a:p>
          <a:p>
            <a:pPr lvl="0">
              <a:defRPr/>
            </a:pPr>
            <a:r>
              <a:rPr lang="ru-RU"/>
              <a:t/>
            </a:r>
            <a:br>
              <a:rPr lang="ru-RU"/>
            </a:br>
            <a:r>
              <a:rPr lang="ru-RU"/>
              <a:t>Письменный</a:t>
            </a:r>
          </a:p>
          <a:p>
            <a:pPr lvl="0">
              <a:defRPr/>
            </a:pPr>
            <a:r>
              <a:rPr lang="ru-RU"/>
              <a:t> приём </a:t>
            </a:r>
          </a:p>
          <a:p>
            <a:pPr lvl="0">
              <a:defRPr/>
            </a:pPr>
            <a:r>
              <a:rPr lang="ru-RU"/>
              <a:t>сложения вида: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12" y="0"/>
            <a:ext cx="9705975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8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200" name="Picture 8" descr="Картинки по запросу рабочий стол планш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70" y="554499"/>
            <a:ext cx="10647630" cy="594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планшет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97" y="-140331"/>
            <a:ext cx="11353046" cy="712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b="27766"/>
          <a:stretch/>
        </p:blipFill>
        <p:spPr>
          <a:xfrm>
            <a:off x="2193578" y="1943116"/>
            <a:ext cx="1895475" cy="1582462"/>
          </a:xfrm>
          <a:prstGeom prst="rect">
            <a:avLst/>
          </a:prstGeom>
        </p:spPr>
      </p:pic>
      <p:pic>
        <p:nvPicPr>
          <p:cNvPr id="8" name="Picture 2" descr="Картинки по запросу грустный смайлик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316" y="4001294"/>
            <a:ext cx="1406960" cy="138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4988459" y="1910281"/>
            <a:ext cx="4716856" cy="2245260"/>
          </a:xfrm>
          <a:prstGeom prst="wedgeRoundRectCallout">
            <a:avLst>
              <a:gd name="adj1" fmla="val -79566"/>
              <a:gd name="adj2" fmla="val 842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Эх, я проиграл ! Ничего не понимаю, почему пример решен неправильно?</a:t>
            </a:r>
          </a:p>
          <a:p>
            <a:pPr algn="ctr"/>
            <a:r>
              <a:rPr lang="ru-RU" dirty="0" smtClean="0"/>
              <a:t>Я делал всё, как вы! </a:t>
            </a:r>
          </a:p>
          <a:p>
            <a:pPr algn="ctr"/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2794" y="1954477"/>
            <a:ext cx="4180343" cy="215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200" name="Picture 8" descr="Картинки по запросу рабочий стол планш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70" y="554499"/>
            <a:ext cx="10647630" cy="594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планшет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4" y="-149384"/>
            <a:ext cx="11353046" cy="712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артинки по запросу кузя из компьютерных игр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637" b="84369" l="12200" r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70" y="2631946"/>
            <a:ext cx="3872456" cy="386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4986032" y="1219570"/>
            <a:ext cx="5292737" cy="2781724"/>
          </a:xfrm>
          <a:prstGeom prst="wedgeRoundRectCallout">
            <a:avLst>
              <a:gd name="adj1" fmla="val -75139"/>
              <a:gd name="adj2" fmla="val 939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Я ничего не понял.</a:t>
            </a:r>
          </a:p>
          <a:p>
            <a:pPr algn="ctr"/>
            <a:r>
              <a:rPr lang="ru-RU" sz="2800" dirty="0" smtClean="0"/>
              <a:t>Ваш язык очень сложный!</a:t>
            </a:r>
          </a:p>
          <a:p>
            <a:pPr algn="ctr"/>
            <a:r>
              <a:rPr lang="ru-RU" sz="2800" dirty="0" smtClean="0"/>
              <a:t>Может быть вы сможете составить для меня алгоритм действий? </a:t>
            </a:r>
          </a:p>
        </p:txBody>
      </p:sp>
    </p:spTree>
    <p:extLst>
      <p:ext uri="{BB962C8B-B14F-4D97-AF65-F5344CB8AC3E}">
        <p14:creationId xmlns:p14="http://schemas.microsoft.com/office/powerpoint/2010/main" val="234099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Работа в группах.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73521" y="2448591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равила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дружной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работы: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Не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ссориться.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Не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обижаться.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Слушать друг друга.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Картинки по запросу кузя в компьютерной игре плач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1968500"/>
            <a:ext cx="542925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05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137"/>
            <a:ext cx="12192000" cy="67188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414" y="2068128"/>
            <a:ext cx="2114550" cy="1790700"/>
          </a:xfrm>
          <a:prstGeom prst="rect">
            <a:avLst/>
          </a:prstGeom>
        </p:spPr>
      </p:pic>
      <p:sp>
        <p:nvSpPr>
          <p:cNvPr id="12" name="Сердце 11"/>
          <p:cNvSpPr/>
          <p:nvPr/>
        </p:nvSpPr>
        <p:spPr>
          <a:xfrm>
            <a:off x="6172200" y="316470"/>
            <a:ext cx="1221693" cy="10869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6656" y="-84055"/>
            <a:ext cx="61013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Алгоритм </a:t>
            </a:r>
          </a:p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решения примеров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496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137"/>
            <a:ext cx="12192000" cy="67188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84018" y="-63638"/>
            <a:ext cx="61013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Алгоритм </a:t>
            </a:r>
          </a:p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решения примеров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7728" y="702199"/>
            <a:ext cx="2040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1. Пишу…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7444" y="1550504"/>
            <a:ext cx="4537396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chemeClr val="bg1"/>
                </a:solidFill>
              </a:rPr>
              <a:t>2.Складываю единицы: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7+8=15, 15 </a:t>
            </a:r>
            <a:r>
              <a:rPr lang="ru-RU" sz="2400" dirty="0" err="1" smtClean="0">
                <a:solidFill>
                  <a:schemeClr val="bg1"/>
                </a:solidFill>
              </a:rPr>
              <a:t>ед</a:t>
            </a:r>
            <a:r>
              <a:rPr lang="ru-RU" sz="2400" dirty="0" smtClean="0">
                <a:solidFill>
                  <a:schemeClr val="bg1"/>
                </a:solidFill>
              </a:rPr>
              <a:t>- это 1 </a:t>
            </a:r>
            <a:r>
              <a:rPr lang="ru-RU" sz="2400" dirty="0" err="1" smtClean="0">
                <a:solidFill>
                  <a:schemeClr val="bg1"/>
                </a:solidFill>
              </a:rPr>
              <a:t>дес</a:t>
            </a:r>
            <a:r>
              <a:rPr lang="ru-RU" sz="2400" dirty="0" smtClean="0">
                <a:solidFill>
                  <a:schemeClr val="bg1"/>
                </a:solidFill>
              </a:rPr>
              <a:t>. и 5 ед.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Пишу под единицами 5,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а 1 десяток запомню и прибавлю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к десяткам.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414" y="2068128"/>
            <a:ext cx="2114550" cy="17907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48369" y="3858828"/>
            <a:ext cx="417434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>
                <a:solidFill>
                  <a:schemeClr val="bg1"/>
                </a:solidFill>
              </a:rPr>
              <a:t>3</a:t>
            </a:r>
            <a:r>
              <a:rPr lang="ru-RU" sz="3200" b="1" u="sng" dirty="0" smtClean="0">
                <a:solidFill>
                  <a:schemeClr val="bg1"/>
                </a:solidFill>
              </a:rPr>
              <a:t>.Складываю десятки</a:t>
            </a:r>
            <a:r>
              <a:rPr lang="ru-RU" sz="2400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3+4=7, да еще 1.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7+1=8.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Пишу под десятками 8.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15199" y="5955972"/>
            <a:ext cx="3364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4. Читаю ответ…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2" name="Сердце 11"/>
          <p:cNvSpPr/>
          <p:nvPr/>
        </p:nvSpPr>
        <p:spPr>
          <a:xfrm>
            <a:off x="117067" y="296713"/>
            <a:ext cx="1600453" cy="145730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1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200" name="Picture 8" descr="Картинки по запросу рабочий стол планш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70" y="554499"/>
            <a:ext cx="10647630" cy="594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планшет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4" y="-149384"/>
            <a:ext cx="11353046" cy="712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4226" y="4651547"/>
            <a:ext cx="1285875" cy="12668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4883" y="3764308"/>
            <a:ext cx="1219200" cy="12382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8312" y="2855423"/>
            <a:ext cx="1247775" cy="1238250"/>
          </a:xfrm>
          <a:prstGeom prst="rect">
            <a:avLst/>
          </a:prstGeom>
        </p:spPr>
      </p:pic>
      <p:pic>
        <p:nvPicPr>
          <p:cNvPr id="15" name="Picture 2" descr="Картинки по запросу кузя из компьютерных игр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8" b="99444" l="4063" r="477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516" y="815452"/>
            <a:ext cx="2455031" cy="138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04373" y="5467194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4   7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89434" y="4585929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9   5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74190" y="3686443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8   7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46934" y="2331343"/>
            <a:ext cx="1245452" cy="1439467"/>
          </a:xfrm>
          <a:prstGeom prst="rect">
            <a:avLst/>
          </a:prstGeom>
        </p:spPr>
      </p:pic>
      <p:sp>
        <p:nvSpPr>
          <p:cNvPr id="17" name="Скругленная прямоугольная выноска 16"/>
          <p:cNvSpPr/>
          <p:nvPr/>
        </p:nvSpPr>
        <p:spPr>
          <a:xfrm>
            <a:off x="4079554" y="1523666"/>
            <a:ext cx="2591718" cy="1040811"/>
          </a:xfrm>
          <a:prstGeom prst="wedgeRoundRectCallout">
            <a:avLst>
              <a:gd name="adj1" fmla="val 87296"/>
              <a:gd name="adj2" fmla="val -478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Действую по алгоритму</a:t>
            </a:r>
          </a:p>
        </p:txBody>
      </p:sp>
    </p:spTree>
    <p:extLst>
      <p:ext uri="{BB962C8B-B14F-4D97-AF65-F5344CB8AC3E}">
        <p14:creationId xmlns:p14="http://schemas.microsoft.com/office/powerpoint/2010/main" val="296619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200" name="Picture 8" descr="Картинки по запросу рабочий стол планш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70" y="554499"/>
            <a:ext cx="10647630" cy="594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планшет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4" y="-149384"/>
            <a:ext cx="11353046" cy="712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4226" y="4651547"/>
            <a:ext cx="1285875" cy="12668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4883" y="3764308"/>
            <a:ext cx="1219200" cy="12382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8312" y="2855423"/>
            <a:ext cx="1247775" cy="1238250"/>
          </a:xfrm>
          <a:prstGeom prst="rect">
            <a:avLst/>
          </a:prstGeom>
        </p:spPr>
      </p:pic>
      <p:pic>
        <p:nvPicPr>
          <p:cNvPr id="15" name="Picture 2" descr="Картинки по запросу кузя из компьютерных игр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8" b="99444" l="4063" r="477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516" y="815452"/>
            <a:ext cx="2455031" cy="138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04373" y="5467194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4   7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89434" y="4585929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9   5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74190" y="3686443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8   7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8222244" y="3686443"/>
            <a:ext cx="2225456" cy="965104"/>
          </a:xfrm>
          <a:prstGeom prst="wedgeEllipseCallout">
            <a:avLst>
              <a:gd name="adj1" fmla="val 3970"/>
              <a:gd name="adj2" fmla="val -950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Пример решен верно!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46934" y="2331343"/>
            <a:ext cx="1245452" cy="1439467"/>
          </a:xfrm>
          <a:prstGeom prst="rect">
            <a:avLst/>
          </a:prstGeom>
        </p:spPr>
      </p:pic>
      <p:pic>
        <p:nvPicPr>
          <p:cNvPr id="18" name="Объект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51" b="99024" l="0" r="98374">
                        <a14:foregroundMark x1="19106" y1="48293" x2="19106" y2="48293"/>
                        <a14:foregroundMark x1="39837" y1="38537" x2="39837" y2="38537"/>
                        <a14:foregroundMark x1="73984" y1="34146" x2="73984" y2="34146"/>
                        <a14:foregroundMark x1="60976" y1="38049" x2="60976" y2="38049"/>
                        <a14:foregroundMark x1="60163" y1="68780" x2="60163" y2="68780"/>
                        <a14:foregroundMark x1="67073" y1="66829" x2="67073" y2="66829"/>
                        <a14:foregroundMark x1="69919" y1="64390" x2="69919" y2="64390"/>
                        <a14:foregroundMark x1="73984" y1="61951" x2="73984" y2="61951"/>
                        <a14:foregroundMark x1="52033" y1="67317" x2="52033" y2="67317"/>
                        <a14:foregroundMark x1="45122" y1="67317" x2="45122" y2="67317"/>
                        <a14:foregroundMark x1="51220" y1="70244" x2="51220" y2="70244"/>
                        <a14:foregroundMark x1="56911" y1="70732" x2="56911" y2="70732"/>
                        <a14:foregroundMark x1="56911" y1="80488" x2="56911" y2="804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31027" y="2196407"/>
            <a:ext cx="1514318" cy="126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2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кузя из компьютерных иг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912" y="0"/>
            <a:ext cx="9098733" cy="680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29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тинки по запросу кузя из компьютерных иг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0"/>
            <a:ext cx="10109493" cy="758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Картинки по запросу смайл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fizminutka_-_tri_hlopka_iplayer.fm_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79279" y="37910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3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838" y="598280"/>
            <a:ext cx="6410325" cy="1762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838" y="2360404"/>
            <a:ext cx="6446304" cy="5351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2912754"/>
            <a:ext cx="11696700" cy="394524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95275" y="72711"/>
            <a:ext cx="4679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ПЕРВИЧНОЕ ЗАКРЕПЛЕНИЕ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6084" y="2628001"/>
            <a:ext cx="2594749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Monotype Corsiva" panose="03010101010201010101" pitchFamily="66" charset="0"/>
              </a:rPr>
              <a:t>17 января.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Monotype Corsiva" panose="03010101010201010101" pitchFamily="66" charset="0"/>
              </a:rPr>
              <a:t>Классная работа.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Monotype Corsiva" panose="03010101010201010101" pitchFamily="66" charset="0"/>
              </a:rPr>
              <a:t>Примеры 1.</a:t>
            </a:r>
          </a:p>
          <a:p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34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Picture 8" descr="Картинки по запросу рабочий стол планш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70" y="554499"/>
            <a:ext cx="10647630" cy="594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Picture 4" descr="Картинки по запросу планш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18" y="-131277"/>
            <a:ext cx="11353046" cy="712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363" y="3118944"/>
            <a:ext cx="2871690" cy="11203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13841" t="58638"/>
          <a:stretch/>
        </p:blipFill>
        <p:spPr>
          <a:xfrm>
            <a:off x="4970352" y="3449370"/>
            <a:ext cx="2524857" cy="12405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/>
          <a:srcRect t="67970" r="18751"/>
          <a:stretch/>
        </p:blipFill>
        <p:spPr>
          <a:xfrm>
            <a:off x="8344205" y="3082046"/>
            <a:ext cx="1816960" cy="830542"/>
          </a:xfrm>
          <a:prstGeom prst="rect">
            <a:avLst/>
          </a:prstGeom>
        </p:spPr>
      </p:pic>
      <p:pic>
        <p:nvPicPr>
          <p:cNvPr id="15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952" b="81048" l="1852" r="33333">
                        <a14:foregroundMark x1="13992" y1="22984" x2="13992" y2="22984"/>
                        <a14:foregroundMark x1="13992" y1="22984" x2="13992" y2="22984"/>
                        <a14:foregroundMark x1="4527" y1="36290" x2="4527" y2="36290"/>
                        <a14:foregroundMark x1="4527" y1="36290" x2="4527" y2="36290"/>
                        <a14:foregroundMark x1="8642" y1="27823" x2="8642" y2="27823"/>
                        <a14:foregroundMark x1="8642" y1="27823" x2="8642" y2="27823"/>
                        <a14:foregroundMark x1="11111" y1="25806" x2="11111" y2="25806"/>
                        <a14:foregroundMark x1="11111" y1="25806" x2="11111" y2="25806"/>
                        <a14:foregroundMark x1="29012" y1="33871" x2="29012" y2="33871"/>
                        <a14:foregroundMark x1="29012" y1="33871" x2="29012" y2="33871"/>
                        <a14:foregroundMark x1="25720" y1="27419" x2="25720" y2="27419"/>
                        <a14:foregroundMark x1="25720" y1="27419" x2="25720" y2="27419"/>
                        <a14:foregroundMark x1="20988" y1="23790" x2="20988" y2="23790"/>
                        <a14:foregroundMark x1="20988" y1="23790" x2="20988" y2="23790"/>
                        <a14:foregroundMark x1="22634" y1="23790" x2="22634" y2="23790"/>
                        <a14:foregroundMark x1="22634" y1="23790" x2="22634" y2="23790"/>
                        <a14:foregroundMark x1="18519" y1="21371" x2="18519" y2="21371"/>
                        <a14:foregroundMark x1="18519" y1="21371" x2="18519" y2="21371"/>
                        <a14:foregroundMark x1="16872" y1="21371" x2="16872" y2="21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11" r="66403" b="18814"/>
          <a:stretch/>
        </p:blipFill>
        <p:spPr bwMode="auto">
          <a:xfrm>
            <a:off x="1836015" y="1075656"/>
            <a:ext cx="2109263" cy="197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758" b="80645" l="33128" r="66255">
                        <a14:foregroundMark x1="54115" y1="22581" x2="54115" y2="22581"/>
                        <a14:foregroundMark x1="54115" y1="22581" x2="54115" y2="22581"/>
                        <a14:foregroundMark x1="55350" y1="23387" x2="55350" y2="23387"/>
                        <a14:foregroundMark x1="63786" y1="49194" x2="63786" y2="49194"/>
                        <a14:foregroundMark x1="63786" y1="49194" x2="63786" y2="49194"/>
                        <a14:foregroundMark x1="62551" y1="38710" x2="62551" y2="38710"/>
                        <a14:foregroundMark x1="62551" y1="38710" x2="62551" y2="38710"/>
                        <a14:foregroundMark x1="61317" y1="35484" x2="61317" y2="35484"/>
                        <a14:foregroundMark x1="61317" y1="35484" x2="61317" y2="35484"/>
                        <a14:foregroundMark x1="57202" y1="27419" x2="57202" y2="27419"/>
                        <a14:foregroundMark x1="57202" y1="27419" x2="57202" y2="27419"/>
                        <a14:foregroundMark x1="42798" y1="26210" x2="42798" y2="26210"/>
                        <a14:foregroundMark x1="42798" y1="26210" x2="42798" y2="26210"/>
                        <a14:foregroundMark x1="46708" y1="24597" x2="46708" y2="24597"/>
                        <a14:foregroundMark x1="46708" y1="24597" x2="46708" y2="24597"/>
                        <a14:foregroundMark x1="48560" y1="22984" x2="48560" y2="22984"/>
                        <a14:foregroundMark x1="48560" y1="22984" x2="48560" y2="22984"/>
                        <a14:foregroundMark x1="37449" y1="35484" x2="37449" y2="35484"/>
                        <a14:foregroundMark x1="37449" y1="35484" x2="37449" y2="35484"/>
                        <a14:foregroundMark x1="40741" y1="29032" x2="40741" y2="29032"/>
                        <a14:foregroundMark x1="40741" y1="29032" x2="40741" y2="29032"/>
                        <a14:foregroundMark x1="45267" y1="24597" x2="45267" y2="24597"/>
                        <a14:foregroundMark x1="45267" y1="24597" x2="45267" y2="24597"/>
                        <a14:foregroundMark x1="50412" y1="20161" x2="50412" y2="20161"/>
                        <a14:foregroundMark x1="50412" y1="20161" x2="50412" y2="201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43" t="19211" r="33373" b="19373"/>
          <a:stretch/>
        </p:blipFill>
        <p:spPr bwMode="auto">
          <a:xfrm>
            <a:off x="5153225" y="1446627"/>
            <a:ext cx="2020293" cy="190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758" b="81452" l="66049" r="97942">
                        <a14:foregroundMark x1="95679" y1="41935" x2="95679" y2="41935"/>
                        <a14:foregroundMark x1="95679" y1="41935" x2="95679" y2="41935"/>
                        <a14:foregroundMark x1="93004" y1="33468" x2="93004" y2="33468"/>
                        <a14:foregroundMark x1="93004" y1="33468" x2="93004" y2="33468"/>
                        <a14:foregroundMark x1="88683" y1="26210" x2="88683" y2="26210"/>
                        <a14:foregroundMark x1="88683" y1="26210" x2="88683" y2="26210"/>
                        <a14:foregroundMark x1="70370" y1="35887" x2="70370" y2="35887"/>
                        <a14:foregroundMark x1="70370" y1="35887" x2="70370" y2="35887"/>
                        <a14:foregroundMark x1="73457" y1="29032" x2="73457" y2="29032"/>
                        <a14:foregroundMark x1="73457" y1="29032" x2="73457" y2="29032"/>
                        <a14:foregroundMark x1="78395" y1="24194" x2="78395" y2="24194"/>
                        <a14:foregroundMark x1="78395" y1="24194" x2="78395" y2="24194"/>
                        <a14:foregroundMark x1="82510" y1="22581" x2="82510" y2="22581"/>
                        <a14:foregroundMark x1="82510" y1="22581" x2="82510" y2="22581"/>
                        <a14:foregroundMark x1="82716" y1="22177" x2="82716" y2="22177"/>
                        <a14:foregroundMark x1="84979" y1="22581" x2="84979" y2="22581"/>
                        <a14:foregroundMark x1="84979" y1="22581" x2="84979" y2="22581"/>
                        <a14:foregroundMark x1="84979" y1="22581" x2="84979" y2="22581"/>
                        <a14:foregroundMark x1="75720" y1="24597" x2="75720" y2="24597"/>
                        <a14:foregroundMark x1="75720" y1="24597" x2="75720" y2="24597"/>
                        <a14:foregroundMark x1="87654" y1="23790" x2="87654" y2="23790"/>
                        <a14:foregroundMark x1="87654" y1="23790" x2="87654" y2="23790"/>
                        <a14:foregroundMark x1="67490" y1="48790" x2="67490" y2="48790"/>
                        <a14:foregroundMark x1="67490" y1="48790" x2="67490" y2="48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96" t="19851" r="1374" b="18732"/>
          <a:stretch/>
        </p:blipFill>
        <p:spPr bwMode="auto">
          <a:xfrm>
            <a:off x="8260303" y="1135339"/>
            <a:ext cx="1898708" cy="185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11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Картинки по запросу планш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37" y="-314913"/>
            <a:ext cx="11432345" cy="717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004524"/>
              </p:ext>
            </p:extLst>
          </p:nvPr>
        </p:nvGraphicFramePr>
        <p:xfrm>
          <a:off x="1934923" y="2005701"/>
          <a:ext cx="8127999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64190965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284424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270335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227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Реши по образцу: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Реши по образцу: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0446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011785" y="81957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РАЗНОУРОВНЕВАЯ САМОСТОЯТЕЛЬНАЯ РАБОТА С САМОПРОВЕРКОЙ ПО ЭТАЛОНУ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39776" y="2027599"/>
            <a:ext cx="796705" cy="199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840874" y="2040352"/>
            <a:ext cx="796705" cy="199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ердце 10"/>
          <p:cNvSpPr/>
          <p:nvPr/>
        </p:nvSpPr>
        <p:spPr>
          <a:xfrm>
            <a:off x="9177153" y="772357"/>
            <a:ext cx="1268651" cy="99561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959" y="3848078"/>
            <a:ext cx="904862" cy="10602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040" y="3848078"/>
            <a:ext cx="956574" cy="10602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7107" y="3908521"/>
            <a:ext cx="850472" cy="9394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1522" y="4451958"/>
            <a:ext cx="814308" cy="100516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6827" y="3540941"/>
            <a:ext cx="531197" cy="7750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2764" y="4451958"/>
            <a:ext cx="683154" cy="90939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92852" y="4458084"/>
            <a:ext cx="693240" cy="89194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866919" y="5133698"/>
            <a:ext cx="137710" cy="173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92796" y="5158518"/>
            <a:ext cx="137710" cy="173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775950" y="5141214"/>
            <a:ext cx="137710" cy="173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987035" y="5133698"/>
            <a:ext cx="137710" cy="173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661610" y="5133698"/>
            <a:ext cx="137710" cy="173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899223" y="5128178"/>
            <a:ext cx="137710" cy="173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99813" y="4618401"/>
            <a:ext cx="771525" cy="74295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7701546" y="5158518"/>
            <a:ext cx="137710" cy="173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139435" y="5286098"/>
            <a:ext cx="137710" cy="173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833327" y="5129216"/>
            <a:ext cx="137710" cy="173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68781" y="4451958"/>
            <a:ext cx="175639" cy="18734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3"/>
          <a:srcRect l="21772" t="8468" r="-1"/>
          <a:stretch/>
        </p:blipFill>
        <p:spPr>
          <a:xfrm>
            <a:off x="7828981" y="4864847"/>
            <a:ext cx="152629" cy="20564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25705" y="5113202"/>
            <a:ext cx="152954" cy="22943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49935" y="4595646"/>
            <a:ext cx="536986" cy="73628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8478" y="4501972"/>
            <a:ext cx="175639" cy="187348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8439143" y="5112690"/>
            <a:ext cx="137710" cy="173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89932" y="4618401"/>
            <a:ext cx="537210" cy="74295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48641" y="4451958"/>
            <a:ext cx="175639" cy="187348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681891" y="4444993"/>
            <a:ext cx="137710" cy="173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9220827" y="5128178"/>
            <a:ext cx="137710" cy="173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9351722" y="5149083"/>
            <a:ext cx="137710" cy="173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668781" y="5112690"/>
            <a:ext cx="156924" cy="2019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8394609" y="5098428"/>
            <a:ext cx="156924" cy="2019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9177153" y="5120741"/>
            <a:ext cx="156924" cy="2019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9374111" y="5118724"/>
            <a:ext cx="156924" cy="2019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81321" y="3674960"/>
            <a:ext cx="453776" cy="66281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553237" y="3660791"/>
            <a:ext cx="147809" cy="22466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95430" y="3505833"/>
            <a:ext cx="188003" cy="20053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61253" y="4122772"/>
            <a:ext cx="151086" cy="21500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61847" y="4106423"/>
            <a:ext cx="141599" cy="235999"/>
          </a:xfrm>
          <a:prstGeom prst="rect">
            <a:avLst/>
          </a:prstGeom>
        </p:spPr>
      </p:pic>
      <p:pic>
        <p:nvPicPr>
          <p:cNvPr id="51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9758" b="81452" l="66049" r="97942">
                        <a14:foregroundMark x1="95679" y1="41935" x2="95679" y2="41935"/>
                        <a14:foregroundMark x1="95679" y1="41935" x2="95679" y2="41935"/>
                        <a14:foregroundMark x1="93004" y1="33468" x2="93004" y2="33468"/>
                        <a14:foregroundMark x1="93004" y1="33468" x2="93004" y2="33468"/>
                        <a14:foregroundMark x1="88683" y1="26210" x2="88683" y2="26210"/>
                        <a14:foregroundMark x1="88683" y1="26210" x2="88683" y2="26210"/>
                        <a14:foregroundMark x1="70370" y1="35887" x2="70370" y2="35887"/>
                        <a14:foregroundMark x1="70370" y1="35887" x2="70370" y2="35887"/>
                        <a14:foregroundMark x1="73457" y1="29032" x2="73457" y2="29032"/>
                        <a14:foregroundMark x1="73457" y1="29032" x2="73457" y2="29032"/>
                        <a14:foregroundMark x1="78395" y1="24194" x2="78395" y2="24194"/>
                        <a14:foregroundMark x1="78395" y1="24194" x2="78395" y2="24194"/>
                        <a14:foregroundMark x1="82510" y1="22581" x2="82510" y2="22581"/>
                        <a14:foregroundMark x1="82510" y1="22581" x2="82510" y2="22581"/>
                        <a14:foregroundMark x1="82716" y1="22177" x2="82716" y2="22177"/>
                        <a14:foregroundMark x1="84979" y1="22581" x2="84979" y2="22581"/>
                        <a14:foregroundMark x1="84979" y1="22581" x2="84979" y2="22581"/>
                        <a14:foregroundMark x1="84979" y1="22581" x2="84979" y2="22581"/>
                        <a14:foregroundMark x1="75720" y1="24597" x2="75720" y2="24597"/>
                        <a14:foregroundMark x1="75720" y1="24597" x2="75720" y2="24597"/>
                        <a14:foregroundMark x1="87654" y1="23790" x2="87654" y2="23790"/>
                        <a14:foregroundMark x1="87654" y1="23790" x2="87654" y2="23790"/>
                        <a14:foregroundMark x1="67490" y1="48790" x2="67490" y2="48790"/>
                        <a14:foregroundMark x1="67490" y1="48790" x2="67490" y2="48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96" t="19851" r="1374" b="18732"/>
          <a:stretch/>
        </p:blipFill>
        <p:spPr bwMode="auto">
          <a:xfrm>
            <a:off x="8076156" y="2043950"/>
            <a:ext cx="1421529" cy="138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9758" b="80645" l="33128" r="66255">
                        <a14:foregroundMark x1="54115" y1="22581" x2="54115" y2="22581"/>
                        <a14:foregroundMark x1="54115" y1="22581" x2="54115" y2="22581"/>
                        <a14:foregroundMark x1="55350" y1="23387" x2="55350" y2="23387"/>
                        <a14:foregroundMark x1="63786" y1="49194" x2="63786" y2="49194"/>
                        <a14:foregroundMark x1="63786" y1="49194" x2="63786" y2="49194"/>
                        <a14:foregroundMark x1="62551" y1="38710" x2="62551" y2="38710"/>
                        <a14:foregroundMark x1="62551" y1="38710" x2="62551" y2="38710"/>
                        <a14:foregroundMark x1="61317" y1="35484" x2="61317" y2="35484"/>
                        <a14:foregroundMark x1="61317" y1="35484" x2="61317" y2="35484"/>
                        <a14:foregroundMark x1="57202" y1="27419" x2="57202" y2="27419"/>
                        <a14:foregroundMark x1="57202" y1="27419" x2="57202" y2="27419"/>
                        <a14:foregroundMark x1="42798" y1="26210" x2="42798" y2="26210"/>
                        <a14:foregroundMark x1="42798" y1="26210" x2="42798" y2="26210"/>
                        <a14:foregroundMark x1="46708" y1="24597" x2="46708" y2="24597"/>
                        <a14:foregroundMark x1="46708" y1="24597" x2="46708" y2="24597"/>
                        <a14:foregroundMark x1="48560" y1="22984" x2="48560" y2="22984"/>
                        <a14:foregroundMark x1="48560" y1="22984" x2="48560" y2="22984"/>
                        <a14:foregroundMark x1="37449" y1="35484" x2="37449" y2="35484"/>
                        <a14:foregroundMark x1="37449" y1="35484" x2="37449" y2="35484"/>
                        <a14:foregroundMark x1="40741" y1="29032" x2="40741" y2="29032"/>
                        <a14:foregroundMark x1="40741" y1="29032" x2="40741" y2="29032"/>
                        <a14:foregroundMark x1="45267" y1="24597" x2="45267" y2="24597"/>
                        <a14:foregroundMark x1="45267" y1="24597" x2="45267" y2="24597"/>
                        <a14:foregroundMark x1="50412" y1="20161" x2="50412" y2="20161"/>
                        <a14:foregroundMark x1="50412" y1="20161" x2="50412" y2="201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43" t="19211" r="33373" b="19373"/>
          <a:stretch/>
        </p:blipFill>
        <p:spPr bwMode="auto">
          <a:xfrm>
            <a:off x="5361720" y="2041945"/>
            <a:ext cx="1428333" cy="134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8952" b="81048" l="1852" r="33333">
                        <a14:foregroundMark x1="13992" y1="22984" x2="13992" y2="22984"/>
                        <a14:foregroundMark x1="13992" y1="22984" x2="13992" y2="22984"/>
                        <a14:foregroundMark x1="4527" y1="36290" x2="4527" y2="36290"/>
                        <a14:foregroundMark x1="4527" y1="36290" x2="4527" y2="36290"/>
                        <a14:foregroundMark x1="8642" y1="27823" x2="8642" y2="27823"/>
                        <a14:foregroundMark x1="8642" y1="27823" x2="8642" y2="27823"/>
                        <a14:foregroundMark x1="11111" y1="25806" x2="11111" y2="25806"/>
                        <a14:foregroundMark x1="11111" y1="25806" x2="11111" y2="25806"/>
                        <a14:foregroundMark x1="29012" y1="33871" x2="29012" y2="33871"/>
                        <a14:foregroundMark x1="29012" y1="33871" x2="29012" y2="33871"/>
                        <a14:foregroundMark x1="25720" y1="27419" x2="25720" y2="27419"/>
                        <a14:foregroundMark x1="25720" y1="27419" x2="25720" y2="27419"/>
                        <a14:foregroundMark x1="20988" y1="23790" x2="20988" y2="23790"/>
                        <a14:foregroundMark x1="20988" y1="23790" x2="20988" y2="23790"/>
                        <a14:foregroundMark x1="22634" y1="23790" x2="22634" y2="23790"/>
                        <a14:foregroundMark x1="22634" y1="23790" x2="22634" y2="23790"/>
                        <a14:foregroundMark x1="18519" y1="21371" x2="18519" y2="21371"/>
                        <a14:foregroundMark x1="18519" y1="21371" x2="18519" y2="21371"/>
                        <a14:foregroundMark x1="16872" y1="21371" x2="16872" y2="21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11" r="66403" b="18814"/>
          <a:stretch/>
        </p:blipFill>
        <p:spPr bwMode="auto">
          <a:xfrm>
            <a:off x="2580214" y="2060924"/>
            <a:ext cx="1419829" cy="133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69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Картинки по запросу планш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37" y="-314913"/>
            <a:ext cx="11432345" cy="717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285867"/>
              </p:ext>
            </p:extLst>
          </p:nvPr>
        </p:nvGraphicFramePr>
        <p:xfrm>
          <a:off x="1934923" y="2005701"/>
          <a:ext cx="8127999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64190965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284424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270335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227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Реши по образцу: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Реши по образцу: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0446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011785" y="81957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Проверяем: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39776" y="2027599"/>
            <a:ext cx="796705" cy="199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840874" y="2040352"/>
            <a:ext cx="796705" cy="199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ердце 10"/>
          <p:cNvSpPr/>
          <p:nvPr/>
        </p:nvSpPr>
        <p:spPr>
          <a:xfrm>
            <a:off x="9497685" y="606900"/>
            <a:ext cx="1268651" cy="10520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959" y="3848078"/>
            <a:ext cx="904862" cy="10602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040" y="3848078"/>
            <a:ext cx="956574" cy="10602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7107" y="3908521"/>
            <a:ext cx="850472" cy="9394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1522" y="4451958"/>
            <a:ext cx="814308" cy="100516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6827" y="3540941"/>
            <a:ext cx="531197" cy="7750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2764" y="4451958"/>
            <a:ext cx="683154" cy="90939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92852" y="4458084"/>
            <a:ext cx="693240" cy="89194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866919" y="5133698"/>
            <a:ext cx="137710" cy="173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092796" y="5158518"/>
            <a:ext cx="137710" cy="173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775950" y="5141214"/>
            <a:ext cx="137710" cy="173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987035" y="5133698"/>
            <a:ext cx="137710" cy="173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661610" y="5133698"/>
            <a:ext cx="137710" cy="173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899223" y="5128178"/>
            <a:ext cx="137710" cy="173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9813" y="4618401"/>
            <a:ext cx="771525" cy="74295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7701546" y="5158518"/>
            <a:ext cx="137710" cy="173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139435" y="5286098"/>
            <a:ext cx="137710" cy="173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833327" y="5129216"/>
            <a:ext cx="137710" cy="173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8781" y="4451958"/>
            <a:ext cx="175639" cy="18734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2"/>
          <a:srcRect l="21772" t="8468" r="-1"/>
          <a:stretch/>
        </p:blipFill>
        <p:spPr>
          <a:xfrm>
            <a:off x="7828981" y="4864847"/>
            <a:ext cx="152629" cy="20564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25705" y="5113202"/>
            <a:ext cx="152954" cy="22943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49935" y="4595646"/>
            <a:ext cx="536986" cy="73628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08478" y="4501972"/>
            <a:ext cx="175639" cy="187348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8439143" y="5112690"/>
            <a:ext cx="137710" cy="173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89932" y="4618401"/>
            <a:ext cx="537210" cy="74295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48641" y="4451958"/>
            <a:ext cx="175639" cy="187348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681891" y="4444993"/>
            <a:ext cx="137710" cy="173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9220827" y="5128178"/>
            <a:ext cx="137710" cy="173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9351722" y="5149083"/>
            <a:ext cx="137710" cy="173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668781" y="5112690"/>
            <a:ext cx="156924" cy="2019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8394609" y="5098428"/>
            <a:ext cx="156924" cy="2019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9177153" y="5120741"/>
            <a:ext cx="156924" cy="2019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9374111" y="5118724"/>
            <a:ext cx="156924" cy="2019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81321" y="3674960"/>
            <a:ext cx="453776" cy="66281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553237" y="3660791"/>
            <a:ext cx="147809" cy="22466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430" y="3505833"/>
            <a:ext cx="188003" cy="20053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561253" y="4122772"/>
            <a:ext cx="151086" cy="21500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461847" y="4106423"/>
            <a:ext cx="141599" cy="235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14509" y="4654161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83      81      82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38938" y="505230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7 4           9 2            9 3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600041" y="5031254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6            7             7 3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2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8952" b="81048" l="1852" r="33333">
                        <a14:foregroundMark x1="13992" y1="22984" x2="13992" y2="22984"/>
                        <a14:foregroundMark x1="13992" y1="22984" x2="13992" y2="22984"/>
                        <a14:foregroundMark x1="4527" y1="36290" x2="4527" y2="36290"/>
                        <a14:foregroundMark x1="4527" y1="36290" x2="4527" y2="36290"/>
                        <a14:foregroundMark x1="8642" y1="27823" x2="8642" y2="27823"/>
                        <a14:foregroundMark x1="8642" y1="27823" x2="8642" y2="27823"/>
                        <a14:foregroundMark x1="11111" y1="25806" x2="11111" y2="25806"/>
                        <a14:foregroundMark x1="11111" y1="25806" x2="11111" y2="25806"/>
                        <a14:foregroundMark x1="29012" y1="33871" x2="29012" y2="33871"/>
                        <a14:foregroundMark x1="29012" y1="33871" x2="29012" y2="33871"/>
                        <a14:foregroundMark x1="25720" y1="27419" x2="25720" y2="27419"/>
                        <a14:foregroundMark x1="25720" y1="27419" x2="25720" y2="27419"/>
                        <a14:foregroundMark x1="20988" y1="23790" x2="20988" y2="23790"/>
                        <a14:foregroundMark x1="20988" y1="23790" x2="20988" y2="23790"/>
                        <a14:foregroundMark x1="22634" y1="23790" x2="22634" y2="23790"/>
                        <a14:foregroundMark x1="22634" y1="23790" x2="22634" y2="23790"/>
                        <a14:foregroundMark x1="18519" y1="21371" x2="18519" y2="21371"/>
                        <a14:foregroundMark x1="18519" y1="21371" x2="18519" y2="21371"/>
                        <a14:foregroundMark x1="16872" y1="21371" x2="16872" y2="21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11" r="66403" b="18814"/>
          <a:stretch/>
        </p:blipFill>
        <p:spPr bwMode="auto">
          <a:xfrm>
            <a:off x="2580214" y="2060924"/>
            <a:ext cx="1419829" cy="133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9758" b="80645" l="33128" r="66255">
                        <a14:foregroundMark x1="54115" y1="22581" x2="54115" y2="22581"/>
                        <a14:foregroundMark x1="54115" y1="22581" x2="54115" y2="22581"/>
                        <a14:foregroundMark x1="55350" y1="23387" x2="55350" y2="23387"/>
                        <a14:foregroundMark x1="63786" y1="49194" x2="63786" y2="49194"/>
                        <a14:foregroundMark x1="63786" y1="49194" x2="63786" y2="49194"/>
                        <a14:foregroundMark x1="62551" y1="38710" x2="62551" y2="38710"/>
                        <a14:foregroundMark x1="62551" y1="38710" x2="62551" y2="38710"/>
                        <a14:foregroundMark x1="61317" y1="35484" x2="61317" y2="35484"/>
                        <a14:foregroundMark x1="61317" y1="35484" x2="61317" y2="35484"/>
                        <a14:foregroundMark x1="57202" y1="27419" x2="57202" y2="27419"/>
                        <a14:foregroundMark x1="57202" y1="27419" x2="57202" y2="27419"/>
                        <a14:foregroundMark x1="42798" y1="26210" x2="42798" y2="26210"/>
                        <a14:foregroundMark x1="42798" y1="26210" x2="42798" y2="26210"/>
                        <a14:foregroundMark x1="46708" y1="24597" x2="46708" y2="24597"/>
                        <a14:foregroundMark x1="46708" y1="24597" x2="46708" y2="24597"/>
                        <a14:foregroundMark x1="48560" y1="22984" x2="48560" y2="22984"/>
                        <a14:foregroundMark x1="48560" y1="22984" x2="48560" y2="22984"/>
                        <a14:foregroundMark x1="37449" y1="35484" x2="37449" y2="35484"/>
                        <a14:foregroundMark x1="37449" y1="35484" x2="37449" y2="35484"/>
                        <a14:foregroundMark x1="40741" y1="29032" x2="40741" y2="29032"/>
                        <a14:foregroundMark x1="40741" y1="29032" x2="40741" y2="29032"/>
                        <a14:foregroundMark x1="45267" y1="24597" x2="45267" y2="24597"/>
                        <a14:foregroundMark x1="45267" y1="24597" x2="45267" y2="24597"/>
                        <a14:foregroundMark x1="50412" y1="20161" x2="50412" y2="20161"/>
                        <a14:foregroundMark x1="50412" y1="20161" x2="50412" y2="201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43" t="19211" r="33373" b="19373"/>
          <a:stretch/>
        </p:blipFill>
        <p:spPr bwMode="auto">
          <a:xfrm>
            <a:off x="5361720" y="2041945"/>
            <a:ext cx="1428333" cy="134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9758" b="81452" l="66049" r="97942">
                        <a14:foregroundMark x1="95679" y1="41935" x2="95679" y2="41935"/>
                        <a14:foregroundMark x1="95679" y1="41935" x2="95679" y2="41935"/>
                        <a14:foregroundMark x1="93004" y1="33468" x2="93004" y2="33468"/>
                        <a14:foregroundMark x1="93004" y1="33468" x2="93004" y2="33468"/>
                        <a14:foregroundMark x1="88683" y1="26210" x2="88683" y2="26210"/>
                        <a14:foregroundMark x1="88683" y1="26210" x2="88683" y2="26210"/>
                        <a14:foregroundMark x1="70370" y1="35887" x2="70370" y2="35887"/>
                        <a14:foregroundMark x1="70370" y1="35887" x2="70370" y2="35887"/>
                        <a14:foregroundMark x1="73457" y1="29032" x2="73457" y2="29032"/>
                        <a14:foregroundMark x1="73457" y1="29032" x2="73457" y2="29032"/>
                        <a14:foregroundMark x1="78395" y1="24194" x2="78395" y2="24194"/>
                        <a14:foregroundMark x1="78395" y1="24194" x2="78395" y2="24194"/>
                        <a14:foregroundMark x1="82510" y1="22581" x2="82510" y2="22581"/>
                        <a14:foregroundMark x1="82510" y1="22581" x2="82510" y2="22581"/>
                        <a14:foregroundMark x1="82716" y1="22177" x2="82716" y2="22177"/>
                        <a14:foregroundMark x1="84979" y1="22581" x2="84979" y2="22581"/>
                        <a14:foregroundMark x1="84979" y1="22581" x2="84979" y2="22581"/>
                        <a14:foregroundMark x1="84979" y1="22581" x2="84979" y2="22581"/>
                        <a14:foregroundMark x1="75720" y1="24597" x2="75720" y2="24597"/>
                        <a14:foregroundMark x1="75720" y1="24597" x2="75720" y2="24597"/>
                        <a14:foregroundMark x1="87654" y1="23790" x2="87654" y2="23790"/>
                        <a14:foregroundMark x1="87654" y1="23790" x2="87654" y2="23790"/>
                        <a14:foregroundMark x1="67490" y1="48790" x2="67490" y2="48790"/>
                        <a14:foregroundMark x1="67490" y1="48790" x2="67490" y2="48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96" t="19851" r="1374" b="18732"/>
          <a:stretch/>
        </p:blipFill>
        <p:spPr bwMode="auto">
          <a:xfrm>
            <a:off x="8076156" y="2043950"/>
            <a:ext cx="1421529" cy="138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98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Picture 8" descr="Картинки по запросу рабочий стол планш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70" y="554499"/>
            <a:ext cx="10647630" cy="594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Picture 4" descr="Картинки по запросу планш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18" y="-131277"/>
            <a:ext cx="11353046" cy="712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38412" y="275146"/>
            <a:ext cx="7115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ВКЛЮЧЕНИЕ В СИСТЕМУ ЗНАНИЙ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ПОВТОРЕНИЕ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4" name="Picture 2" descr="Картинки по запросу кузя из компьютерных игр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637" b="84369" l="12200" r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70" y="2631946"/>
            <a:ext cx="3872456" cy="386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ая прямоугольная выноска 14"/>
          <p:cNvSpPr/>
          <p:nvPr/>
        </p:nvSpPr>
        <p:spPr>
          <a:xfrm>
            <a:off x="4986032" y="1219570"/>
            <a:ext cx="5292737" cy="2781724"/>
          </a:xfrm>
          <a:prstGeom prst="wedgeRoundRectCallout">
            <a:avLst>
              <a:gd name="adj1" fmla="val -75139"/>
              <a:gd name="adj2" fmla="val 939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- </a:t>
            </a:r>
            <a:r>
              <a:rPr lang="ru-RU" sz="2800" dirty="0" err="1" smtClean="0"/>
              <a:t>Янашел</a:t>
            </a:r>
            <a:r>
              <a:rPr lang="ru-RU" sz="2800" dirty="0" smtClean="0"/>
              <a:t> </a:t>
            </a:r>
            <a:r>
              <a:rPr lang="ru-RU" sz="2800" dirty="0"/>
              <a:t>уже почти все вирусы в своем компьютере,  а сколько их еще осталось, нам надо узнать, решив задачу. </a:t>
            </a:r>
            <a:endParaRPr 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val="31569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Picture 8" descr="Картинки по запросу рабочий стол планш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70" y="554499"/>
            <a:ext cx="10647630" cy="594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Картинки по запросу кузя из компьютерных иг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380" y="275145"/>
            <a:ext cx="8221770" cy="615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Картинки по запросу планше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18" y="-131277"/>
            <a:ext cx="11353046" cy="712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38412" y="275146"/>
            <a:ext cx="7115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ВКЛЮЧЕНИЕ В СИСТЕМУ ЗНАНИЙ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ПОВТОРЕНИЕ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0975" y="1324878"/>
            <a:ext cx="36663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компьютер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 Кузе проникло 50 вирусов. В папке с играми Кузя нашел и удалил 37 вирусов, в папке с документами - 8 вирусов. Остальные вирусы спрятались в папках на рабочем столе. Сколько еще вирусов осталось найти Кузе?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ердце 10"/>
          <p:cNvSpPr/>
          <p:nvPr/>
        </p:nvSpPr>
        <p:spPr>
          <a:xfrm>
            <a:off x="9251631" y="217323"/>
            <a:ext cx="1600453" cy="145730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61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Picture 8" descr="Картинки по запросу рабочий стол планш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70" y="554499"/>
            <a:ext cx="10647630" cy="594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Picture 4" descr="Картинки по запросу планш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93" y="-112227"/>
            <a:ext cx="11353046" cy="712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38412" y="275146"/>
            <a:ext cx="7115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ВКЛЮЧЕНИЕ В СИСТЕМУ ЗНАНИЙ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ПОВТОРЕНИЕ 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33550" y="2286000"/>
            <a:ext cx="31813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уга 8"/>
          <p:cNvSpPr/>
          <p:nvPr/>
        </p:nvSpPr>
        <p:spPr>
          <a:xfrm rot="5552048">
            <a:off x="2886128" y="626672"/>
            <a:ext cx="914400" cy="3182240"/>
          </a:xfrm>
          <a:prstGeom prst="arc">
            <a:avLst>
              <a:gd name="adj1" fmla="val 16291645"/>
              <a:gd name="adj2" fmla="val 5251616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 rot="19457210">
            <a:off x="1212333" y="1958216"/>
            <a:ext cx="2652157" cy="2226445"/>
          </a:xfrm>
          <a:prstGeom prst="arc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 rot="18724307">
            <a:off x="3514920" y="2125369"/>
            <a:ext cx="713365" cy="771565"/>
          </a:xfrm>
          <a:prstGeom prst="arc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 rot="19457210">
            <a:off x="3952961" y="2099218"/>
            <a:ext cx="1099407" cy="1058039"/>
          </a:xfrm>
          <a:prstGeom prst="arc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568117" y="1063630"/>
            <a:ext cx="36663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компьютер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 Кузе проникло 50 вирусов. В папке с играми Кузя нашел и удалил 37 вирусов, в папке с документами - 8 вирусов. Остальные вирусы спрятались в папках на рабочем столе. Сколько еще вирусов осталось найти Кузе?</a:t>
            </a:r>
            <a:endParaRPr lang="ru-RU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19"/>
          <p:cNvCxnSpPr>
            <a:endCxn id="23" idx="2"/>
          </p:cNvCxnSpPr>
          <p:nvPr/>
        </p:nvCxnSpPr>
        <p:spPr>
          <a:xfrm>
            <a:off x="1771757" y="3452114"/>
            <a:ext cx="3491382" cy="8943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733550" y="4924425"/>
            <a:ext cx="35242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Дуга 21"/>
          <p:cNvSpPr/>
          <p:nvPr/>
        </p:nvSpPr>
        <p:spPr>
          <a:xfrm rot="19457210">
            <a:off x="1159325" y="3148842"/>
            <a:ext cx="2652157" cy="2226445"/>
          </a:xfrm>
          <a:prstGeom prst="arc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 rot="19457210">
            <a:off x="2860352" y="3202394"/>
            <a:ext cx="2652157" cy="2226445"/>
          </a:xfrm>
          <a:prstGeom prst="arc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 rot="19142242">
            <a:off x="1172255" y="4555991"/>
            <a:ext cx="2652157" cy="2226445"/>
          </a:xfrm>
          <a:prstGeom prst="arc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 rot="5552048">
            <a:off x="3039341" y="1855669"/>
            <a:ext cx="914400" cy="3346437"/>
          </a:xfrm>
          <a:prstGeom prst="arc">
            <a:avLst>
              <a:gd name="adj1" fmla="val 16291645"/>
              <a:gd name="adj2" fmla="val 5251616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3384950" y="2626931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48905" y="2814757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7735" y="4138569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1" name="Дуга 30"/>
          <p:cNvSpPr/>
          <p:nvPr/>
        </p:nvSpPr>
        <p:spPr>
          <a:xfrm rot="8413648">
            <a:off x="1462882" y="3025300"/>
            <a:ext cx="2652157" cy="2226445"/>
          </a:xfrm>
          <a:prstGeom prst="arc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/>
          <p:cNvSpPr/>
          <p:nvPr/>
        </p:nvSpPr>
        <p:spPr>
          <a:xfrm rot="8413648">
            <a:off x="3214680" y="3018403"/>
            <a:ext cx="2652157" cy="2226445"/>
          </a:xfrm>
          <a:prstGeom prst="arc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/>
          <p:nvPr/>
        </p:nvSpPr>
        <p:spPr>
          <a:xfrm rot="18724307">
            <a:off x="3389337" y="4673683"/>
            <a:ext cx="1103861" cy="1197152"/>
          </a:xfrm>
          <a:prstGeom prst="arc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/>
          <p:nvPr/>
        </p:nvSpPr>
        <p:spPr>
          <a:xfrm rot="18927244">
            <a:off x="4060599" y="4721710"/>
            <a:ext cx="1336942" cy="1215551"/>
          </a:xfrm>
          <a:prstGeom prst="arc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ердце 34"/>
          <p:cNvSpPr/>
          <p:nvPr/>
        </p:nvSpPr>
        <p:spPr>
          <a:xfrm>
            <a:off x="9566311" y="224351"/>
            <a:ext cx="1600453" cy="145730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6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3" y="786724"/>
            <a:ext cx="12006514" cy="404974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72638" y="50958"/>
            <a:ext cx="7115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ВКЛЮЧЕНИЕ В СИСТЕМУ ЗНАНИЙ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ПОВТОРЕНИЕ 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33550" y="2286000"/>
            <a:ext cx="31813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уга 8"/>
          <p:cNvSpPr/>
          <p:nvPr/>
        </p:nvSpPr>
        <p:spPr>
          <a:xfrm rot="5552048">
            <a:off x="2886128" y="626672"/>
            <a:ext cx="914400" cy="3182240"/>
          </a:xfrm>
          <a:prstGeom prst="arc">
            <a:avLst>
              <a:gd name="adj1" fmla="val 16291645"/>
              <a:gd name="adj2" fmla="val 5251616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 rot="19457210">
            <a:off x="1212333" y="1958216"/>
            <a:ext cx="2652157" cy="2226445"/>
          </a:xfrm>
          <a:prstGeom prst="arc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 rot="18724307">
            <a:off x="3514920" y="2125369"/>
            <a:ext cx="713365" cy="771565"/>
          </a:xfrm>
          <a:prstGeom prst="arc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 rot="19457210">
            <a:off x="3952961" y="2099218"/>
            <a:ext cx="1099407" cy="1058039"/>
          </a:xfrm>
          <a:prstGeom prst="arc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568117" y="1063630"/>
            <a:ext cx="36663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компьютер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 Кузе проникло 50 вирусов. В папке с играми Кузя нашел и удалил 37 вирусов, в папке с документами - 8 вирусов. Остальные вирусы спрятались в папках на рабочем столе. Сколько еще вирусов осталось найти Кузе?</a:t>
            </a:r>
            <a:endParaRPr lang="ru-RU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84950" y="2626931"/>
            <a:ext cx="29206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3549" y="3705225"/>
            <a:ext cx="11255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Решение: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Ответ: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0" name="Сердце 29"/>
          <p:cNvSpPr/>
          <p:nvPr/>
        </p:nvSpPr>
        <p:spPr>
          <a:xfrm>
            <a:off x="10544734" y="215541"/>
            <a:ext cx="1600453" cy="145730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7503" y="1007456"/>
            <a:ext cx="1617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notype Corsiva" panose="03010101010201010101" pitchFamily="66" charset="0"/>
              </a:rPr>
              <a:t>Задача 2.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3" y="4450204"/>
            <a:ext cx="12006514" cy="40497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3197652"/>
            <a:ext cx="54102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2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Picture 8" descr="Картинки по запросу рабочий стол планш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70" y="554499"/>
            <a:ext cx="10647630" cy="594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Picture 4" descr="Картинки по запросу планш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18" y="-131277"/>
            <a:ext cx="11353046" cy="712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38412" y="275146"/>
            <a:ext cx="71151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ПРОВЕРКА ЗУН.</a:t>
            </a:r>
          </a:p>
        </p:txBody>
      </p:sp>
      <p:pic>
        <p:nvPicPr>
          <p:cNvPr id="14" name="Picture 2" descr="Картинки по запросу кузя из компьютерных игр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637" b="84369" l="12200" r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70" y="2631946"/>
            <a:ext cx="3872456" cy="386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ая прямоугольная выноска 14"/>
          <p:cNvSpPr/>
          <p:nvPr/>
        </p:nvSpPr>
        <p:spPr>
          <a:xfrm>
            <a:off x="4986032" y="1219570"/>
            <a:ext cx="5292737" cy="2781724"/>
          </a:xfrm>
          <a:prstGeom prst="wedgeRoundRectCallout">
            <a:avLst>
              <a:gd name="adj1" fmla="val -75139"/>
              <a:gd name="adj2" fmla="val 939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Помогите мне, пожалуйста, найти оставшиеся 5 вирусов.</a:t>
            </a:r>
          </a:p>
        </p:txBody>
      </p:sp>
    </p:spTree>
    <p:extLst>
      <p:ext uri="{BB962C8B-B14F-4D97-AF65-F5344CB8AC3E}">
        <p14:creationId xmlns:p14="http://schemas.microsoft.com/office/powerpoint/2010/main" val="85154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200" name="Picture 8" descr="Картинки по запросу рабочий стол планш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290" y="829833"/>
            <a:ext cx="8243653" cy="509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планшет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19" y="0"/>
            <a:ext cx="9327597" cy="675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артинки по запросу кузя из компьютерных игр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637" b="84369" l="12200" r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51" y="2528996"/>
            <a:ext cx="3872456" cy="386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91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Picture 8" descr="Картинки по запросу рабочий стол планш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70" y="554499"/>
            <a:ext cx="10647630" cy="594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Picture 4" descr="Картинки по запросу планш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18" y="-131277"/>
            <a:ext cx="11353046" cy="712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38412" y="275146"/>
            <a:ext cx="71151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ПРОВЕРКА ЗУН.</a:t>
            </a:r>
          </a:p>
        </p:txBody>
      </p:sp>
      <p:pic>
        <p:nvPicPr>
          <p:cNvPr id="9" name="Picture 4" descr="Картинки по запросу кузя из компьютерных иг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8" b="12816"/>
          <a:stretch/>
        </p:blipFill>
        <p:spPr bwMode="auto">
          <a:xfrm>
            <a:off x="1498541" y="1061909"/>
            <a:ext cx="3540184" cy="200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ердце 9"/>
          <p:cNvSpPr/>
          <p:nvPr/>
        </p:nvSpPr>
        <p:spPr>
          <a:xfrm>
            <a:off x="9566311" y="275146"/>
            <a:ext cx="1600453" cy="145730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44197" y="3737178"/>
            <a:ext cx="377827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Найдите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примеры, 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пораженные вирусами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8694"/>
          <a:stretch/>
        </p:blipFill>
        <p:spPr>
          <a:xfrm>
            <a:off x="6343650" y="1780667"/>
            <a:ext cx="1139348" cy="13584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0962" y="1799011"/>
            <a:ext cx="1138238" cy="13306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9615" y="1791618"/>
            <a:ext cx="1192609" cy="13941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0282" y="3327042"/>
            <a:ext cx="1122564" cy="13828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55002" y="3319002"/>
            <a:ext cx="1268671" cy="14022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27787" y="3319002"/>
            <a:ext cx="1294847" cy="141105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6430" y="1791618"/>
            <a:ext cx="1138238" cy="133061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5516" y="3327042"/>
            <a:ext cx="1192609" cy="139417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57128" y="2166914"/>
            <a:ext cx="276225" cy="4191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57078" y="2658438"/>
            <a:ext cx="400050" cy="40957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3"/>
          <a:srcRect l="9175" t="12796"/>
          <a:stretch/>
        </p:blipFill>
        <p:spPr>
          <a:xfrm>
            <a:off x="5566807" y="2197882"/>
            <a:ext cx="190321" cy="35716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47467" y="2660839"/>
            <a:ext cx="285750" cy="37147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15571" y="4237191"/>
            <a:ext cx="285750" cy="381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66517" y="4232667"/>
            <a:ext cx="266700" cy="42862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675211" y="2205824"/>
            <a:ext cx="266700" cy="4286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675211" y="2735379"/>
            <a:ext cx="276225" cy="35242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703126" y="3365968"/>
            <a:ext cx="314325" cy="40005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23746" y="4242191"/>
            <a:ext cx="428625" cy="40957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734039" y="4242680"/>
            <a:ext cx="266700" cy="42862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474291" y="3394788"/>
            <a:ext cx="257175" cy="381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3"/>
          <a:srcRect r="3073" b="15498"/>
          <a:stretch/>
        </p:blipFill>
        <p:spPr>
          <a:xfrm>
            <a:off x="9411125" y="3747506"/>
            <a:ext cx="313900" cy="38634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462218" y="4242191"/>
            <a:ext cx="276225" cy="40957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45493" y="2187090"/>
            <a:ext cx="181627" cy="40957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81087" y="2214539"/>
            <a:ext cx="28575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8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pic>
        <p:nvPicPr>
          <p:cNvPr id="13" name="Picture 8" descr="Картинки по запросу рабочий стол планшет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06170" y="554499"/>
            <a:ext cx="10647630" cy="5942159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pic>
        <p:nvPicPr>
          <p:cNvPr id="12" name="Picture 4" descr="Картинки по запросу планшет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18718" y="-131277"/>
            <a:ext cx="11353046" cy="712868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38412" y="275146"/>
            <a:ext cx="71151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>
                <a:solidFill>
                  <a:srgbClr val="FF0000"/>
                </a:solidFill>
              </a:rPr>
              <a:t>ПРОВЕРКА ЗУН.</a:t>
            </a:r>
          </a:p>
        </p:txBody>
      </p:sp>
      <p:pic>
        <p:nvPicPr>
          <p:cNvPr id="9" name="Picture 4" descr="Картинки по запросу кузя из компьютерных игр"/>
          <p:cNvPicPr>
            <a:picLocks noChangeAspect="1" noChangeArrowheads="1"/>
          </p:cNvPicPr>
          <p:nvPr/>
        </p:nvPicPr>
        <p:blipFill rotWithShape="1">
          <a:blip r:embed="rId4"/>
          <a:srcRect t="11630" b="12820"/>
          <a:stretch>
            <a:fillRect/>
          </a:stretch>
        </p:blipFill>
        <p:spPr>
          <a:xfrm>
            <a:off x="1498541" y="1061909"/>
            <a:ext cx="3540184" cy="2006104"/>
          </a:xfrm>
          <a:prstGeom prst="rect">
            <a:avLst/>
          </a:prstGeom>
          <a:noFill/>
        </p:spPr>
      </p:pic>
      <p:sp>
        <p:nvSpPr>
          <p:cNvPr id="10" name="Сердце 9"/>
          <p:cNvSpPr/>
          <p:nvPr/>
        </p:nvSpPr>
        <p:spPr>
          <a:xfrm>
            <a:off x="9566311" y="275146"/>
            <a:ext cx="1600453" cy="145730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80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3660" y="3737178"/>
            <a:ext cx="27993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40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Проверяем:</a:t>
            </a:r>
            <a:r>
              <a:rPr lang="ru-RU" sz="2800">
                <a:latin typeface="Times New Roman"/>
                <a:ea typeface="Times New Roman"/>
                <a:cs typeface="Times New Roman"/>
              </a:rPr>
              <a:t>.</a:t>
            </a:r>
            <a:endParaRPr lang="ru-RU" sz="2400">
              <a:effectLst/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8690"/>
          <a:stretch>
            <a:fillRect/>
          </a:stretch>
        </p:blipFill>
        <p:spPr>
          <a:xfrm>
            <a:off x="6343650" y="1780667"/>
            <a:ext cx="1139348" cy="13584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7700962" y="1799011"/>
            <a:ext cx="1138238" cy="13306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8989615" y="1791618"/>
            <a:ext cx="1192609" cy="13941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6380282" y="3327042"/>
            <a:ext cx="1122564" cy="13828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7655002" y="3319002"/>
            <a:ext cx="1268671" cy="14022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9027787" y="3319002"/>
            <a:ext cx="1294847" cy="141105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5096430" y="1791618"/>
            <a:ext cx="1138238" cy="133061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5035516" y="3327042"/>
            <a:ext cx="1192609" cy="139417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5757128" y="2166914"/>
            <a:ext cx="276225" cy="4191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/>
          <a:stretch>
            <a:fillRect/>
          </a:stretch>
        </p:blipFill>
        <p:spPr>
          <a:xfrm>
            <a:off x="5357078" y="2658438"/>
            <a:ext cx="400050" cy="40957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3"/>
          <a:srcRect l="9180" t="12800"/>
          <a:stretch>
            <a:fillRect/>
          </a:stretch>
        </p:blipFill>
        <p:spPr>
          <a:xfrm>
            <a:off x="5566807" y="2197882"/>
            <a:ext cx="190321" cy="35716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4"/>
          <a:stretch>
            <a:fillRect/>
          </a:stretch>
        </p:blipFill>
        <p:spPr>
          <a:xfrm>
            <a:off x="5447467" y="2660839"/>
            <a:ext cx="285750" cy="37147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5"/>
          <a:stretch>
            <a:fillRect/>
          </a:stretch>
        </p:blipFill>
        <p:spPr>
          <a:xfrm>
            <a:off x="5715571" y="4237191"/>
            <a:ext cx="285750" cy="381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6"/>
          <a:stretch>
            <a:fillRect/>
          </a:stretch>
        </p:blipFill>
        <p:spPr>
          <a:xfrm>
            <a:off x="5466517" y="4232667"/>
            <a:ext cx="266700" cy="42862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7"/>
          <a:stretch>
            <a:fillRect/>
          </a:stretch>
        </p:blipFill>
        <p:spPr>
          <a:xfrm>
            <a:off x="9675211" y="2205824"/>
            <a:ext cx="266700" cy="4286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8"/>
          <a:stretch>
            <a:fillRect/>
          </a:stretch>
        </p:blipFill>
        <p:spPr>
          <a:xfrm>
            <a:off x="9675211" y="2735379"/>
            <a:ext cx="276225" cy="35242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9"/>
          <a:stretch>
            <a:fillRect/>
          </a:stretch>
        </p:blipFill>
        <p:spPr>
          <a:xfrm>
            <a:off x="9703126" y="3365968"/>
            <a:ext cx="314325" cy="40005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0"/>
          <a:stretch>
            <a:fillRect/>
          </a:stretch>
        </p:blipFill>
        <p:spPr>
          <a:xfrm>
            <a:off x="9323746" y="4242191"/>
            <a:ext cx="428625" cy="40957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1"/>
          <a:stretch>
            <a:fillRect/>
          </a:stretch>
        </p:blipFill>
        <p:spPr>
          <a:xfrm>
            <a:off x="9734039" y="4242680"/>
            <a:ext cx="266700" cy="42862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2"/>
          <a:stretch>
            <a:fillRect/>
          </a:stretch>
        </p:blipFill>
        <p:spPr>
          <a:xfrm>
            <a:off x="9474291" y="3394788"/>
            <a:ext cx="257175" cy="381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3"/>
          <a:srcRect r="3070" b="15500"/>
          <a:stretch>
            <a:fillRect/>
          </a:stretch>
        </p:blipFill>
        <p:spPr>
          <a:xfrm>
            <a:off x="9411125" y="3747506"/>
            <a:ext cx="313900" cy="38634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24"/>
          <a:stretch>
            <a:fillRect/>
          </a:stretch>
        </p:blipFill>
        <p:spPr>
          <a:xfrm>
            <a:off x="9462218" y="4242191"/>
            <a:ext cx="276225" cy="40957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0"/>
          <a:stretch>
            <a:fillRect/>
          </a:stretch>
        </p:blipFill>
        <p:spPr>
          <a:xfrm>
            <a:off x="8145493" y="2187090"/>
            <a:ext cx="181627" cy="40957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5"/>
          <a:stretch>
            <a:fillRect/>
          </a:stretch>
        </p:blipFill>
        <p:spPr>
          <a:xfrm>
            <a:off x="8081087" y="2214539"/>
            <a:ext cx="285750" cy="371475"/>
          </a:xfrm>
          <a:prstGeom prst="rect">
            <a:avLst/>
          </a:prstGeom>
        </p:spPr>
      </p:pic>
      <p:pic>
        <p:nvPicPr>
          <p:cNvPr id="36" name="Picture 2" descr="Картинки по запросу грустный смайлик"/>
          <p:cNvPicPr>
            <a:picLocks noChangeAspect="1" noChangeArrowheads="1"/>
          </p:cNvPicPr>
          <p:nvPr/>
        </p:nvPicPr>
        <p:blipFill rotWithShape="1">
          <a:blip r:embed="rId26"/>
          <a:srcRect/>
          <a:stretch>
            <a:fillRect/>
          </a:stretch>
        </p:blipFill>
        <p:spPr>
          <a:xfrm>
            <a:off x="5068210" y="1880062"/>
            <a:ext cx="1209425" cy="1193371"/>
          </a:xfrm>
          <a:prstGeom prst="rect">
            <a:avLst/>
          </a:prstGeom>
          <a:noFill/>
        </p:spPr>
      </p:pic>
      <p:pic>
        <p:nvPicPr>
          <p:cNvPr id="37" name="Picture 2" descr="Картинки по запросу грустный смайлик"/>
          <p:cNvPicPr>
            <a:picLocks noChangeAspect="1" noChangeArrowheads="1"/>
          </p:cNvPicPr>
          <p:nvPr/>
        </p:nvPicPr>
        <p:blipFill rotWithShape="1">
          <a:blip r:embed="rId26"/>
          <a:srcRect/>
          <a:stretch>
            <a:fillRect/>
          </a:stretch>
        </p:blipFill>
        <p:spPr>
          <a:xfrm>
            <a:off x="7684272" y="1866241"/>
            <a:ext cx="1209425" cy="1193371"/>
          </a:xfrm>
          <a:prstGeom prst="rect">
            <a:avLst/>
          </a:prstGeom>
          <a:noFill/>
        </p:spPr>
      </p:pic>
      <p:pic>
        <p:nvPicPr>
          <p:cNvPr id="38" name="Picture 2" descr="Картинки по запросу грустный смайлик"/>
          <p:cNvPicPr>
            <a:picLocks noChangeAspect="1" noChangeArrowheads="1"/>
          </p:cNvPicPr>
          <p:nvPr/>
        </p:nvPicPr>
        <p:blipFill rotWithShape="1">
          <a:blip r:embed="rId26"/>
          <a:srcRect/>
          <a:stretch>
            <a:fillRect/>
          </a:stretch>
        </p:blipFill>
        <p:spPr>
          <a:xfrm>
            <a:off x="9089244" y="3429000"/>
            <a:ext cx="1209425" cy="1193371"/>
          </a:xfrm>
          <a:prstGeom prst="rect">
            <a:avLst/>
          </a:prstGeom>
          <a:noFill/>
        </p:spPr>
      </p:pic>
      <p:pic>
        <p:nvPicPr>
          <p:cNvPr id="39" name="Picture 2" descr="Картинки по запросу грустный смайлик"/>
          <p:cNvPicPr>
            <a:picLocks noChangeAspect="1" noChangeArrowheads="1"/>
          </p:cNvPicPr>
          <p:nvPr/>
        </p:nvPicPr>
        <p:blipFill rotWithShape="1">
          <a:blip r:embed="rId26"/>
          <a:srcRect/>
          <a:stretch>
            <a:fillRect/>
          </a:stretch>
        </p:blipFill>
        <p:spPr>
          <a:xfrm>
            <a:off x="8961630" y="1862464"/>
            <a:ext cx="1209425" cy="1193371"/>
          </a:xfrm>
          <a:prstGeom prst="rect">
            <a:avLst/>
          </a:prstGeom>
          <a:noFill/>
        </p:spPr>
      </p:pic>
      <p:pic>
        <p:nvPicPr>
          <p:cNvPr id="40" name="Picture 2" descr="Картинки по запросу грустный смайлик"/>
          <p:cNvPicPr>
            <a:picLocks noChangeAspect="1" noChangeArrowheads="1"/>
          </p:cNvPicPr>
          <p:nvPr/>
        </p:nvPicPr>
        <p:blipFill rotWithShape="1">
          <a:blip r:embed="rId26"/>
          <a:srcRect/>
          <a:stretch>
            <a:fillRect/>
          </a:stretch>
        </p:blipFill>
        <p:spPr>
          <a:xfrm>
            <a:off x="7628139" y="3429000"/>
            <a:ext cx="1209425" cy="119337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Picture 8" descr="Картинки по запросу рабочий стол планш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70" y="554499"/>
            <a:ext cx="10647630" cy="594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Picture 4" descr="Картинки по запросу планш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18" y="-131277"/>
            <a:ext cx="11353046" cy="712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38412" y="275146"/>
            <a:ext cx="71151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Домашнее задание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7066" y="859921"/>
            <a:ext cx="7929120" cy="5197979"/>
          </a:xfrm>
          <a:prstGeom prst="rect">
            <a:avLst/>
          </a:prstGeom>
        </p:spPr>
      </p:pic>
      <p:pic>
        <p:nvPicPr>
          <p:cNvPr id="14" name="Picture 2" descr="Картинки по запросу кузя из компьютерных игр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637" b="84369" l="12200" r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18" y="2376464"/>
            <a:ext cx="4207151" cy="419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3366" y="1996110"/>
            <a:ext cx="2221509" cy="231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9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Picture 8" descr="Картинки по запросу рабочий стол планш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70" y="554499"/>
            <a:ext cx="10647630" cy="594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Picture 4" descr="Картинки по запросу планш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18" y="-131277"/>
            <a:ext cx="11353046" cy="712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Картинки по запросу кузя из компьютерных игр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637" b="84369" l="12200" r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69" y="1716481"/>
            <a:ext cx="4789755" cy="478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ердце 8"/>
          <p:cNvSpPr/>
          <p:nvPr/>
        </p:nvSpPr>
        <p:spPr>
          <a:xfrm>
            <a:off x="1870517" y="1069076"/>
            <a:ext cx="1187414" cy="10191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1" name="Сердце 10"/>
          <p:cNvSpPr/>
          <p:nvPr/>
        </p:nvSpPr>
        <p:spPr>
          <a:xfrm>
            <a:off x="3264323" y="1097870"/>
            <a:ext cx="1187414" cy="10191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6" name="Сердце 15"/>
          <p:cNvSpPr/>
          <p:nvPr/>
        </p:nvSpPr>
        <p:spPr>
          <a:xfrm>
            <a:off x="4609450" y="1072987"/>
            <a:ext cx="1187414" cy="10191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7" name="Сердце 16"/>
          <p:cNvSpPr/>
          <p:nvPr/>
        </p:nvSpPr>
        <p:spPr>
          <a:xfrm>
            <a:off x="6003256" y="1097869"/>
            <a:ext cx="1187414" cy="10191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8" name="Сердце 17"/>
          <p:cNvSpPr/>
          <p:nvPr/>
        </p:nvSpPr>
        <p:spPr>
          <a:xfrm>
            <a:off x="7387918" y="1105120"/>
            <a:ext cx="1187414" cy="10191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dirty="0" smtClean="0">
                <a:solidFill>
                  <a:srgbClr val="C00000"/>
                </a:solidFill>
              </a:rPr>
              <a:t>Рефлексия урока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14"/>
          <a:stretch/>
        </p:blipFill>
        <p:spPr bwMode="auto">
          <a:xfrm>
            <a:off x="2876066" y="1571257"/>
            <a:ext cx="6875283" cy="289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83844" y="3839370"/>
            <a:ext cx="2741904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Урок прошел отлично.</a:t>
            </a:r>
          </a:p>
          <a:p>
            <a:pPr algn="ctr"/>
            <a:r>
              <a:rPr lang="ru-RU" dirty="0" smtClean="0"/>
              <a:t>Мне было нетрудно.</a:t>
            </a:r>
          </a:p>
          <a:p>
            <a:pPr algn="ctr"/>
            <a:r>
              <a:rPr lang="ru-RU" dirty="0" smtClean="0"/>
              <a:t>Я доволен своей работой.</a:t>
            </a:r>
          </a:p>
          <a:p>
            <a:pPr algn="ctr"/>
            <a:r>
              <a:rPr lang="ru-RU" dirty="0" smtClean="0"/>
              <a:t>Я понял тему урока.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1622" y="3839370"/>
            <a:ext cx="3499035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Урок прошел хорошо.</a:t>
            </a:r>
          </a:p>
          <a:p>
            <a:pPr algn="ctr"/>
            <a:r>
              <a:rPr lang="ru-RU" dirty="0" smtClean="0"/>
              <a:t>Мне было нелегко.</a:t>
            </a:r>
          </a:p>
          <a:p>
            <a:pPr algn="ctr"/>
            <a:r>
              <a:rPr lang="ru-RU" dirty="0" smtClean="0"/>
              <a:t>Я вполне доволен своей работой.</a:t>
            </a:r>
          </a:p>
          <a:p>
            <a:pPr algn="ctr"/>
            <a:r>
              <a:rPr lang="ru-RU" dirty="0" smtClean="0"/>
              <a:t>Я должен повторить.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234524" y="3839469"/>
            <a:ext cx="3033651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Урок прошел плохо.</a:t>
            </a:r>
          </a:p>
          <a:p>
            <a:pPr algn="ctr"/>
            <a:r>
              <a:rPr lang="ru-RU" dirty="0" smtClean="0"/>
              <a:t>Мне было очень трудно.</a:t>
            </a:r>
          </a:p>
          <a:p>
            <a:pPr algn="ctr"/>
            <a:r>
              <a:rPr lang="ru-RU" dirty="0" smtClean="0"/>
              <a:t>Я не доволен своей работой.</a:t>
            </a:r>
          </a:p>
          <a:p>
            <a:pPr algn="ctr"/>
            <a:r>
              <a:rPr lang="ru-RU" dirty="0" smtClean="0"/>
              <a:t>Мне нужна помощь.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28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кузя из компьютерных иг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912" y="0"/>
            <a:ext cx="9098733" cy="680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46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200" name="Picture 8" descr="Картинки по запросу рабочий стол планш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290" y="829833"/>
            <a:ext cx="8243653" cy="509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планшет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19" y="0"/>
            <a:ext cx="9327597" cy="675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артинки по запросу кузя из компьютерных игр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637" b="84369" l="12200" r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51" y="2528996"/>
            <a:ext cx="3872456" cy="386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ердце 1"/>
          <p:cNvSpPr/>
          <p:nvPr/>
        </p:nvSpPr>
        <p:spPr>
          <a:xfrm>
            <a:off x="4815828" y="1311576"/>
            <a:ext cx="905346" cy="74238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ердце 7"/>
          <p:cNvSpPr/>
          <p:nvPr/>
        </p:nvSpPr>
        <p:spPr>
          <a:xfrm>
            <a:off x="5841560" y="1294285"/>
            <a:ext cx="905346" cy="74238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ердце 8"/>
          <p:cNvSpPr/>
          <p:nvPr/>
        </p:nvSpPr>
        <p:spPr>
          <a:xfrm>
            <a:off x="6885255" y="1294285"/>
            <a:ext cx="905346" cy="74238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ердце 10"/>
          <p:cNvSpPr/>
          <p:nvPr/>
        </p:nvSpPr>
        <p:spPr>
          <a:xfrm>
            <a:off x="7971289" y="1294285"/>
            <a:ext cx="905346" cy="74238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ердце 11"/>
          <p:cNvSpPr/>
          <p:nvPr/>
        </p:nvSpPr>
        <p:spPr>
          <a:xfrm>
            <a:off x="9057323" y="1294285"/>
            <a:ext cx="905346" cy="74238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81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476250"/>
            <a:ext cx="96774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592" y="1"/>
            <a:ext cx="9026305" cy="68752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026305" cy="6875252"/>
          </a:xfrm>
          <a:prstGeom prst="rect">
            <a:avLst/>
          </a:prstGeom>
        </p:spPr>
      </p:pic>
      <p:graphicFrame>
        <p:nvGraphicFramePr>
          <p:cNvPr id="11" name="Объект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56789617"/>
              </p:ext>
            </p:extLst>
          </p:nvPr>
        </p:nvGraphicFramePr>
        <p:xfrm>
          <a:off x="6197094" y="4369649"/>
          <a:ext cx="5181603" cy="828040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740229">
                  <a:extLst>
                    <a:ext uri="{9D8B030D-6E8A-4147-A177-3AD203B41FA5}">
                      <a16:colId xmlns:a16="http://schemas.microsoft.com/office/drawing/2014/main" val="2426015036"/>
                    </a:ext>
                  </a:extLst>
                </a:gridCol>
                <a:gridCol w="740229">
                  <a:extLst>
                    <a:ext uri="{9D8B030D-6E8A-4147-A177-3AD203B41FA5}">
                      <a16:colId xmlns:a16="http://schemas.microsoft.com/office/drawing/2014/main" val="2899220140"/>
                    </a:ext>
                  </a:extLst>
                </a:gridCol>
                <a:gridCol w="740229">
                  <a:extLst>
                    <a:ext uri="{9D8B030D-6E8A-4147-A177-3AD203B41FA5}">
                      <a16:colId xmlns:a16="http://schemas.microsoft.com/office/drawing/2014/main" val="206901413"/>
                    </a:ext>
                  </a:extLst>
                </a:gridCol>
                <a:gridCol w="740229">
                  <a:extLst>
                    <a:ext uri="{9D8B030D-6E8A-4147-A177-3AD203B41FA5}">
                      <a16:colId xmlns:a16="http://schemas.microsoft.com/office/drawing/2014/main" val="1232392602"/>
                    </a:ext>
                  </a:extLst>
                </a:gridCol>
                <a:gridCol w="740229">
                  <a:extLst>
                    <a:ext uri="{9D8B030D-6E8A-4147-A177-3AD203B41FA5}">
                      <a16:colId xmlns:a16="http://schemas.microsoft.com/office/drawing/2014/main" val="3840362697"/>
                    </a:ext>
                  </a:extLst>
                </a:gridCol>
                <a:gridCol w="740229">
                  <a:extLst>
                    <a:ext uri="{9D8B030D-6E8A-4147-A177-3AD203B41FA5}">
                      <a16:colId xmlns:a16="http://schemas.microsoft.com/office/drawing/2014/main" val="3147659585"/>
                    </a:ext>
                  </a:extLst>
                </a:gridCol>
                <a:gridCol w="740229">
                  <a:extLst>
                    <a:ext uri="{9D8B030D-6E8A-4147-A177-3AD203B41FA5}">
                      <a16:colId xmlns:a16="http://schemas.microsoft.com/office/drawing/2014/main" val="23236612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958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9950336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019800" y="3295269"/>
            <a:ext cx="5243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Введите пин-код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Сердце 11"/>
          <p:cNvSpPr/>
          <p:nvPr/>
        </p:nvSpPr>
        <p:spPr>
          <a:xfrm>
            <a:off x="10195711" y="268212"/>
            <a:ext cx="1859732" cy="173795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20930" y="5325779"/>
            <a:ext cx="14414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∆-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да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O- нет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2794" y="852008"/>
            <a:ext cx="69930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увеличить 12 на 5, получится 17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к 30 прибавить столько же, то получится 60. 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Сумма чисел 23 и 3 равна 20. 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Первое слагаемое 15, второе слагаемое 20, сумма 35. 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Число 15 больше 7 на 6. 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Первое слагаемое 2 десятка, второе слагаемое - 5 единиц. Сумма  - 70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 Первое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слагаемое 8, второе слагаемое- на 3 меньше. Сумма – 13.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0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190592" y="1"/>
            <a:ext cx="9026305" cy="68752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1"/>
            <a:ext cx="9026305" cy="6875252"/>
          </a:xfrm>
          <a:prstGeom prst="rect">
            <a:avLst/>
          </a:prstGeom>
        </p:spPr>
      </p:pic>
      <p:graphicFrame>
        <p:nvGraphicFramePr>
          <p:cNvPr id="11" name="Объект 10"/>
          <p:cNvGraphicFramePr>
            <a:graphicFrameLocks noGrp="1"/>
          </p:cNvGraphicFramePr>
          <p:nvPr>
            <p:ph sz="half" idx="1"/>
          </p:nvPr>
        </p:nvGraphicFramePr>
        <p:xfrm>
          <a:off x="6197094" y="4369649"/>
          <a:ext cx="5176704" cy="1040130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740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0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53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2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02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3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∆</a:t>
                      </a:r>
                      <a:endParaRPr lang="ru-RU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3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∆</a:t>
                      </a:r>
                      <a:endParaRPr lang="ru-RU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3200">
                          <a:solidFill>
                            <a:schemeClr val="bg1"/>
                          </a:solidFill>
                          <a:latin typeface="Times New Roman"/>
                        </a:rPr>
                        <a:t>O</a:t>
                      </a:r>
                      <a:endParaRPr lang="ru-RU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3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∆</a:t>
                      </a:r>
                      <a:endParaRPr lang="ru-RU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3200">
                          <a:solidFill>
                            <a:schemeClr val="bg1"/>
                          </a:solidFill>
                          <a:latin typeface="Times New Roman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3200">
                          <a:solidFill>
                            <a:schemeClr val="bg1"/>
                          </a:solidFill>
                          <a:latin typeface="Times New Roman"/>
                        </a:rPr>
                        <a:t>O</a:t>
                      </a:r>
                      <a:endParaRPr lang="ru-RU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3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∆</a:t>
                      </a:r>
                      <a:endParaRPr lang="ru-RU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888304" y="3311382"/>
            <a:ext cx="3799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Проверяем:</a:t>
            </a:r>
          </a:p>
        </p:txBody>
      </p:sp>
      <p:sp>
        <p:nvSpPr>
          <p:cNvPr id="12" name="Сердце 11"/>
          <p:cNvSpPr/>
          <p:nvPr/>
        </p:nvSpPr>
        <p:spPr>
          <a:xfrm>
            <a:off x="10109704" y="343990"/>
            <a:ext cx="1859732" cy="173795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80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93328" y="1086036"/>
            <a:ext cx="68663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Если увеличить 12 на 5, получится 17.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Если к 30 прибавить столько же, то получится 60.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Сумма чисел 23 и 3 равна 20.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Первое слагаемое 15, второе слагаемое 20, сумма 35.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Число 15 больше 7 на 6.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Первое слагаемое 2 десятка, второе слагаемое - 5 единиц. Сумма  - 70.</a:t>
            </a:r>
          </a:p>
          <a:p>
            <a:pPr lvl="0">
              <a:defRPr/>
            </a:pPr>
            <a:r>
              <a:rPr lang="ru-RU">
                <a:solidFill>
                  <a:schemeClr val="bg1"/>
                </a:solidFill>
                <a:latin typeface="Times New Roman"/>
                <a:ea typeface="Times New Roman"/>
              </a:rPr>
              <a:t>7. Первое слагаемое 8, второе слагаемое- на 3 меньше. Сумма – 13. 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03985" y="5405969"/>
            <a:ext cx="14414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3600">
                <a:solidFill>
                  <a:schemeClr val="bg1"/>
                </a:solidFill>
                <a:latin typeface="Times New Roman"/>
                <a:ea typeface="Times New Roman"/>
              </a:rPr>
              <a:t>∆- </a:t>
            </a:r>
            <a:r>
              <a:rPr lang="ru-RU" sz="3600">
                <a:solidFill>
                  <a:schemeClr val="bg1"/>
                </a:solidFill>
                <a:latin typeface="Times New Roman"/>
              </a:rPr>
              <a:t>да</a:t>
            </a:r>
          </a:p>
          <a:p>
            <a:pPr lvl="0">
              <a:defRPr/>
            </a:pPr>
            <a:r>
              <a:rPr lang="ru-RU" sz="3600">
                <a:solidFill>
                  <a:schemeClr val="bg1"/>
                </a:solidFill>
                <a:latin typeface="Times New Roman"/>
              </a:rPr>
              <a:t>O- нет</a:t>
            </a:r>
            <a:endParaRPr lang="ru-RU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200" name="Picture 8" descr="Картинки по запросу рабочий стол планш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70" y="554499"/>
            <a:ext cx="10647630" cy="594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планшет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4" y="-149384"/>
            <a:ext cx="11353046" cy="712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артинки по запросу кузя из компьютерных игр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637" b="84369" l="12200" r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70" y="2631946"/>
            <a:ext cx="3872456" cy="386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4988459" y="1910281"/>
            <a:ext cx="4716856" cy="2245260"/>
          </a:xfrm>
          <a:prstGeom prst="wedgeRoundRectCallout">
            <a:avLst>
              <a:gd name="adj1" fmla="val -79566"/>
              <a:gd name="adj2" fmla="val 842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Мы в игре! Спасибо, ребята, что помогли мне разгадать пин-код. </a:t>
            </a:r>
          </a:p>
          <a:p>
            <a:pPr algn="ctr"/>
            <a:r>
              <a:rPr lang="ru-RU" dirty="0" smtClean="0"/>
              <a:t>Только эта игра математическая и мне опять понадобится ваша помощь, чтобы пройти ее. Признаюсь, что в математике я не силен! Вы готовы мне помочь?</a:t>
            </a:r>
          </a:p>
        </p:txBody>
      </p:sp>
    </p:spTree>
    <p:extLst>
      <p:ext uri="{BB962C8B-B14F-4D97-AF65-F5344CB8AC3E}">
        <p14:creationId xmlns:p14="http://schemas.microsoft.com/office/powerpoint/2010/main" val="376354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20000000000000000000"/>
        <a:ea typeface=""/>
        <a:cs typeface=""/>
        <a:font script="Jpan" typeface="Yu Gothic Light"/>
        <a:font script="Hang" typeface="Malgun Gothic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20000000000000000000"/>
        <a:ea typeface=""/>
        <a:cs typeface=""/>
        <a:font script="Jpan" typeface="Yu Gothic"/>
        <a:font script="Hang" typeface="Malgun Gothic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20000000000000000000"/>
        <a:ea typeface=""/>
        <a:cs typeface=""/>
        <a:font script="Jpan" typeface="Yu Gothic Light"/>
        <a:font script="Hang" typeface="Malgun Gothic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20000000000000000000"/>
        <a:ea typeface=""/>
        <a:cs typeface=""/>
        <a:font script="Jpan" typeface="Yu Gothic"/>
        <a:font script="Hang" typeface="Malgun Gothic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806</Words>
  <Application>Microsoft Office PowerPoint</Application>
  <PresentationFormat>Широкоэкранный</PresentationFormat>
  <Paragraphs>186</Paragraphs>
  <Slides>45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1" baseType="lpstr">
      <vt:lpstr>Arial</vt:lpstr>
      <vt:lpstr>Calibri</vt:lpstr>
      <vt:lpstr>Calibri Light</vt:lpstr>
      <vt:lpstr>Monotype Corsiva</vt:lpstr>
      <vt:lpstr>Times New Roman</vt:lpstr>
      <vt:lpstr>Тема Office</vt:lpstr>
      <vt:lpstr>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в группах.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 урока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Слепко Татьяна Николавна</cp:lastModifiedBy>
  <cp:revision>51</cp:revision>
  <dcterms:created xsi:type="dcterms:W3CDTF">2018-01-12T03:52:58Z</dcterms:created>
  <dcterms:modified xsi:type="dcterms:W3CDTF">2024-01-22T08:39:55Z</dcterms:modified>
  <cp:version>0906.0100.01</cp:version>
</cp:coreProperties>
</file>